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5"/>
  </p:notesMasterIdLst>
  <p:sldIdLst>
    <p:sldId id="256" r:id="rId2"/>
    <p:sldId id="274" r:id="rId3"/>
    <p:sldId id="257" r:id="rId4"/>
    <p:sldId id="264" r:id="rId5"/>
    <p:sldId id="265" r:id="rId6"/>
    <p:sldId id="260" r:id="rId7"/>
    <p:sldId id="266" r:id="rId8"/>
    <p:sldId id="275" r:id="rId9"/>
    <p:sldId id="267" r:id="rId10"/>
    <p:sldId id="268" r:id="rId11"/>
    <p:sldId id="270" r:id="rId12"/>
    <p:sldId id="269"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2" d="100"/>
          <a:sy n="122" d="100"/>
        </p:scale>
        <p:origin x="413" y="101"/>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22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96BB4-4CEC-4DEF-B971-2C9CE70CA33D}" type="datetimeFigureOut">
              <a:rPr lang="en-US" smtClean="0"/>
              <a:t>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361B4-458F-477C-AB10-DE62C8D7F8FD}" type="slidenum">
              <a:rPr lang="en-US" smtClean="0"/>
              <a:t>‹#›</a:t>
            </a:fld>
            <a:endParaRPr lang="en-US"/>
          </a:p>
        </p:txBody>
      </p:sp>
    </p:spTree>
    <p:extLst>
      <p:ext uri="{BB962C8B-B14F-4D97-AF65-F5344CB8AC3E}">
        <p14:creationId xmlns:p14="http://schemas.microsoft.com/office/powerpoint/2010/main" val="309457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a:p>
            <a:r>
              <a:rPr lang="en-US" dirty="0"/>
              <a:t>Introduction </a:t>
            </a:r>
          </a:p>
        </p:txBody>
      </p:sp>
      <p:sp>
        <p:nvSpPr>
          <p:cNvPr id="4" name="Slide Number Placeholder 3"/>
          <p:cNvSpPr>
            <a:spLocks noGrp="1"/>
          </p:cNvSpPr>
          <p:nvPr>
            <p:ph type="sldNum" sz="quarter" idx="10"/>
          </p:nvPr>
        </p:nvSpPr>
        <p:spPr/>
        <p:txBody>
          <a:bodyPr/>
          <a:lstStyle/>
          <a:p>
            <a:fld id="{64B361B4-458F-477C-AB10-DE62C8D7F8FD}" type="slidenum">
              <a:rPr lang="en-US" smtClean="0"/>
              <a:t>1</a:t>
            </a:fld>
            <a:endParaRPr lang="en-US"/>
          </a:p>
        </p:txBody>
      </p:sp>
    </p:spTree>
    <p:extLst>
      <p:ext uri="{BB962C8B-B14F-4D97-AF65-F5344CB8AC3E}">
        <p14:creationId xmlns:p14="http://schemas.microsoft.com/office/powerpoint/2010/main" val="117608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B361B4-458F-477C-AB10-DE62C8D7F8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60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361B4-458F-477C-AB10-DE62C8D7F8FD}" type="slidenum">
              <a:rPr lang="en-US" smtClean="0"/>
              <a:t>3</a:t>
            </a:fld>
            <a:endParaRPr lang="en-US"/>
          </a:p>
        </p:txBody>
      </p:sp>
    </p:spTree>
    <p:extLst>
      <p:ext uri="{BB962C8B-B14F-4D97-AF65-F5344CB8AC3E}">
        <p14:creationId xmlns:p14="http://schemas.microsoft.com/office/powerpoint/2010/main" val="306361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361B4-458F-477C-AB10-DE62C8D7F8FD}" type="slidenum">
              <a:rPr lang="en-US" smtClean="0"/>
              <a:t>4</a:t>
            </a:fld>
            <a:endParaRPr lang="en-US"/>
          </a:p>
        </p:txBody>
      </p:sp>
    </p:spTree>
    <p:extLst>
      <p:ext uri="{BB962C8B-B14F-4D97-AF65-F5344CB8AC3E}">
        <p14:creationId xmlns:p14="http://schemas.microsoft.com/office/powerpoint/2010/main" val="421602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361B4-458F-477C-AB10-DE62C8D7F8FD}" type="slidenum">
              <a:rPr lang="en-US" smtClean="0"/>
              <a:t>5</a:t>
            </a:fld>
            <a:endParaRPr lang="en-US"/>
          </a:p>
        </p:txBody>
      </p:sp>
    </p:spTree>
    <p:extLst>
      <p:ext uri="{BB962C8B-B14F-4D97-AF65-F5344CB8AC3E}">
        <p14:creationId xmlns:p14="http://schemas.microsoft.com/office/powerpoint/2010/main" val="56216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361B4-458F-477C-AB10-DE62C8D7F8FD}" type="slidenum">
              <a:rPr lang="en-US" smtClean="0"/>
              <a:t>6</a:t>
            </a:fld>
            <a:endParaRPr lang="en-US"/>
          </a:p>
        </p:txBody>
      </p:sp>
    </p:spTree>
    <p:extLst>
      <p:ext uri="{BB962C8B-B14F-4D97-AF65-F5344CB8AC3E}">
        <p14:creationId xmlns:p14="http://schemas.microsoft.com/office/powerpoint/2010/main" val="235474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6A06DEA-8EED-4E38-9346-A88F01BF4251}" type="datetimeFigureOut">
              <a:rPr lang="en-US" smtClean="0"/>
              <a:t>1/2/2018</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E7D2B36-12AE-4C16-814E-813F20AC6412}" type="slidenum">
              <a:rPr lang="en-US" smtClean="0"/>
              <a:t>‹#›</a:t>
            </a:fld>
            <a:endParaRPr lang="en-US"/>
          </a:p>
        </p:txBody>
      </p:sp>
    </p:spTree>
    <p:extLst>
      <p:ext uri="{BB962C8B-B14F-4D97-AF65-F5344CB8AC3E}">
        <p14:creationId xmlns:p14="http://schemas.microsoft.com/office/powerpoint/2010/main" val="330343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06DEA-8EED-4E38-9346-A88F01BF4251}"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D2B36-12AE-4C16-814E-813F20AC6412}" type="slidenum">
              <a:rPr lang="en-US" smtClean="0"/>
              <a:t>‹#›</a:t>
            </a:fld>
            <a:endParaRPr lang="en-US"/>
          </a:p>
        </p:txBody>
      </p:sp>
    </p:spTree>
    <p:extLst>
      <p:ext uri="{BB962C8B-B14F-4D97-AF65-F5344CB8AC3E}">
        <p14:creationId xmlns:p14="http://schemas.microsoft.com/office/powerpoint/2010/main" val="261095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6A06DEA-8EED-4E38-9346-A88F01BF4251}" type="datetimeFigureOut">
              <a:rPr lang="en-US" smtClean="0"/>
              <a:t>1/2/2018</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E7D2B36-12AE-4C16-814E-813F20AC6412}" type="slidenum">
              <a:rPr lang="en-US" smtClean="0"/>
              <a:t>‹#›</a:t>
            </a:fld>
            <a:endParaRPr lang="en-US"/>
          </a:p>
        </p:txBody>
      </p:sp>
    </p:spTree>
    <p:extLst>
      <p:ext uri="{BB962C8B-B14F-4D97-AF65-F5344CB8AC3E}">
        <p14:creationId xmlns:p14="http://schemas.microsoft.com/office/powerpoint/2010/main" val="426069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000">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A06DEA-8EED-4E38-9346-A88F01BF4251}"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FE7D2B36-12AE-4C16-814E-813F20AC6412}" type="slidenum">
              <a:rPr lang="en-US" smtClean="0"/>
              <a:t>‹#›</a:t>
            </a:fld>
            <a:endParaRPr lang="en-US"/>
          </a:p>
        </p:txBody>
      </p:sp>
      <p:pic>
        <p:nvPicPr>
          <p:cNvPr id="8" name="Picture 7">
            <a:extLst>
              <a:ext uri="{FF2B5EF4-FFF2-40B4-BE49-F238E27FC236}">
                <a16:creationId xmlns:a16="http://schemas.microsoft.com/office/drawing/2014/main" id="{764CAA7A-AB6E-4CF7-8020-43C72CA2FAEA}"/>
              </a:ext>
            </a:extLst>
          </p:cNvPr>
          <p:cNvPicPr>
            <a:picLocks noChangeAspect="1"/>
          </p:cNvPicPr>
          <p:nvPr userDrawn="1"/>
        </p:nvPicPr>
        <p:blipFill>
          <a:blip r:embed="rId2"/>
          <a:stretch>
            <a:fillRect/>
          </a:stretch>
        </p:blipFill>
        <p:spPr>
          <a:xfrm>
            <a:off x="10160975" y="5616831"/>
            <a:ext cx="1160057" cy="700105"/>
          </a:xfrm>
          <a:prstGeom prst="rect">
            <a:avLst/>
          </a:prstGeom>
        </p:spPr>
      </p:pic>
    </p:spTree>
    <p:extLst>
      <p:ext uri="{BB962C8B-B14F-4D97-AF65-F5344CB8AC3E}">
        <p14:creationId xmlns:p14="http://schemas.microsoft.com/office/powerpoint/2010/main" val="326174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6A06DEA-8EED-4E38-9346-A88F01BF4251}" type="datetimeFigureOut">
              <a:rPr lang="en-US" smtClean="0"/>
              <a:t>1/2/2018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E7D2B36-12AE-4C16-814E-813F20AC6412}" type="slidenum">
              <a:rPr lang="en-US" smtClean="0"/>
              <a:t>‹#›</a:t>
            </a:fld>
            <a:endParaRPr lang="en-US"/>
          </a:p>
        </p:txBody>
      </p:sp>
    </p:spTree>
    <p:extLst>
      <p:ext uri="{BB962C8B-B14F-4D97-AF65-F5344CB8AC3E}">
        <p14:creationId xmlns:p14="http://schemas.microsoft.com/office/powerpoint/2010/main" val="15955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A06DEA-8EED-4E38-9346-A88F01BF4251}"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D2B36-12AE-4C16-814E-813F20AC6412}" type="slidenum">
              <a:rPr lang="en-US" smtClean="0"/>
              <a:t>‹#›</a:t>
            </a:fld>
            <a:endParaRPr lang="en-US"/>
          </a:p>
        </p:txBody>
      </p:sp>
    </p:spTree>
    <p:extLst>
      <p:ext uri="{BB962C8B-B14F-4D97-AF65-F5344CB8AC3E}">
        <p14:creationId xmlns:p14="http://schemas.microsoft.com/office/powerpoint/2010/main" val="65679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A06DEA-8EED-4E38-9346-A88F01BF4251}" type="datetimeFigureOut">
              <a:rPr lang="en-US" smtClean="0"/>
              <a:t>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D2B36-12AE-4C16-814E-813F20AC6412}" type="slidenum">
              <a:rPr lang="en-US" smtClean="0"/>
              <a:t>‹#›</a:t>
            </a:fld>
            <a:endParaRPr lang="en-US"/>
          </a:p>
        </p:txBody>
      </p:sp>
    </p:spTree>
    <p:extLst>
      <p:ext uri="{BB962C8B-B14F-4D97-AF65-F5344CB8AC3E}">
        <p14:creationId xmlns:p14="http://schemas.microsoft.com/office/powerpoint/2010/main" val="24602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A06DEA-8EED-4E38-9346-A88F01BF4251}" type="datetimeFigureOut">
              <a:rPr lang="en-US" smtClean="0"/>
              <a:t>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D2B36-12AE-4C16-814E-813F20AC6412}"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07473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06DEA-8EED-4E38-9346-A88F01BF4251}" type="datetimeFigureOut">
              <a:rPr lang="en-US" smtClean="0"/>
              <a:t>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D2B36-12AE-4C16-814E-813F20AC6412}" type="slidenum">
              <a:rPr lang="en-US" smtClean="0"/>
              <a:t>‹#›</a:t>
            </a:fld>
            <a:endParaRPr lang="en-US"/>
          </a:p>
        </p:txBody>
      </p:sp>
    </p:spTree>
    <p:extLst>
      <p:ext uri="{BB962C8B-B14F-4D97-AF65-F5344CB8AC3E}">
        <p14:creationId xmlns:p14="http://schemas.microsoft.com/office/powerpoint/2010/main" val="43266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6A06DEA-8EED-4E38-9346-A88F01BF4251}" type="datetimeFigureOut">
              <a:rPr lang="en-US" smtClean="0"/>
              <a:t>1/2/2018</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E7D2B36-12AE-4C16-814E-813F20AC6412}" type="slidenum">
              <a:rPr lang="en-US" smtClean="0"/>
              <a:t>‹#›</a:t>
            </a:fld>
            <a:endParaRPr lang="en-US"/>
          </a:p>
        </p:txBody>
      </p:sp>
    </p:spTree>
    <p:extLst>
      <p:ext uri="{BB962C8B-B14F-4D97-AF65-F5344CB8AC3E}">
        <p14:creationId xmlns:p14="http://schemas.microsoft.com/office/powerpoint/2010/main" val="211397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A06DEA-8EED-4E38-9346-A88F01BF4251}"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D2B36-12AE-4C16-814E-813F20AC6412}" type="slidenum">
              <a:rPr lang="en-US" smtClean="0"/>
              <a:t>‹#›</a:t>
            </a:fld>
            <a:endParaRPr lang="en-US"/>
          </a:p>
        </p:txBody>
      </p:sp>
    </p:spTree>
    <p:extLst>
      <p:ext uri="{BB962C8B-B14F-4D97-AF65-F5344CB8AC3E}">
        <p14:creationId xmlns:p14="http://schemas.microsoft.com/office/powerpoint/2010/main" val="20933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6A06DEA-8EED-4E38-9346-A88F01BF4251}" type="datetimeFigureOut">
              <a:rPr lang="en-US" smtClean="0"/>
              <a:t>1/2/2018</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E7D2B36-12AE-4C16-814E-813F20AC641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859821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B3D898-6B47-4C35-877D-6BE69FC213BD}"/>
              </a:ext>
            </a:extLst>
          </p:cNvPr>
          <p:cNvPicPr>
            <a:picLocks noChangeAspect="1"/>
          </p:cNvPicPr>
          <p:nvPr/>
        </p:nvPicPr>
        <p:blipFill rotWithShape="1">
          <a:blip r:embed="rId3">
            <a:extLst>
              <a:ext uri="{28A0092B-C50C-407E-A947-70E740481C1C}">
                <a14:useLocalDpi xmlns:a14="http://schemas.microsoft.com/office/drawing/2010/main" val="0"/>
              </a:ext>
            </a:extLst>
          </a:blip>
          <a:srcRect t="23784"/>
          <a:stretch/>
        </p:blipFill>
        <p:spPr>
          <a:xfrm>
            <a:off x="446381" y="658782"/>
            <a:ext cx="11266953" cy="5731963"/>
          </a:xfrm>
          <a:prstGeom prst="rect">
            <a:avLst/>
          </a:prstGeom>
        </p:spPr>
      </p:pic>
      <p:sp>
        <p:nvSpPr>
          <p:cNvPr id="2" name="Title 1">
            <a:extLst>
              <a:ext uri="{FF2B5EF4-FFF2-40B4-BE49-F238E27FC236}">
                <a16:creationId xmlns:a16="http://schemas.microsoft.com/office/drawing/2014/main" id="{56C22A16-74EB-4A5D-8F05-630EFD76F2FF}"/>
              </a:ext>
            </a:extLst>
          </p:cNvPr>
          <p:cNvSpPr>
            <a:spLocks noGrp="1"/>
          </p:cNvSpPr>
          <p:nvPr>
            <p:ph type="ctrTitle"/>
          </p:nvPr>
        </p:nvSpPr>
        <p:spPr>
          <a:xfrm>
            <a:off x="1195347" y="849855"/>
            <a:ext cx="11139854" cy="930447"/>
          </a:xfrm>
        </p:spPr>
        <p:txBody>
          <a:bodyPr anchor="ctr">
            <a:noAutofit/>
          </a:bodyPr>
          <a:lstStyle/>
          <a:p>
            <a:r>
              <a:rPr lang="en-US" sz="6600" dirty="0">
                <a:solidFill>
                  <a:schemeClr val="bg1"/>
                </a:solidFill>
                <a:effectLst>
                  <a:outerShdw blurRad="38100" dist="38100" dir="2700000" algn="tl">
                    <a:srgbClr val="000000">
                      <a:alpha val="43137"/>
                    </a:srgbClr>
                  </a:outerShdw>
                </a:effectLst>
                <a:latin typeface="Franklin Gothic Demi" panose="020B0703020102020204" pitchFamily="34" charset="0"/>
              </a:rPr>
              <a:t>WELCOME</a:t>
            </a:r>
          </a:p>
        </p:txBody>
      </p:sp>
      <p:sp>
        <p:nvSpPr>
          <p:cNvPr id="3" name="Subtitle 2">
            <a:extLst>
              <a:ext uri="{FF2B5EF4-FFF2-40B4-BE49-F238E27FC236}">
                <a16:creationId xmlns:a16="http://schemas.microsoft.com/office/drawing/2014/main" id="{A9848A6C-4361-4E13-A406-F7C6D2CFA497}"/>
              </a:ext>
            </a:extLst>
          </p:cNvPr>
          <p:cNvSpPr>
            <a:spLocks noGrp="1"/>
          </p:cNvSpPr>
          <p:nvPr>
            <p:ph type="subTitle" idx="1"/>
          </p:nvPr>
        </p:nvSpPr>
        <p:spPr>
          <a:xfrm>
            <a:off x="5464386" y="921099"/>
            <a:ext cx="5366747" cy="787958"/>
          </a:xfrm>
        </p:spPr>
        <p:txBody>
          <a:bodyPr anchor="ctr">
            <a:noAutofit/>
          </a:bodyPr>
          <a:lstStyle/>
          <a:p>
            <a:pPr algn="ctr"/>
            <a:r>
              <a:rPr lang="en-US" sz="4000" b="1" cap="none" dirty="0">
                <a:solidFill>
                  <a:schemeClr val="bg1">
                    <a:lumMod val="95000"/>
                  </a:schemeClr>
                </a:solidFill>
                <a:effectLst>
                  <a:outerShdw blurRad="38100" dist="38100" dir="2700000" algn="tl">
                    <a:srgbClr val="000000">
                      <a:alpha val="43137"/>
                    </a:srgbClr>
                  </a:outerShdw>
                </a:effectLst>
                <a:latin typeface="Franklin Gothic Medium Cond" panose="020B0606030402020204" pitchFamily="34" charset="0"/>
              </a:rPr>
              <a:t>2018 INA Winter Meeting</a:t>
            </a:r>
          </a:p>
        </p:txBody>
      </p:sp>
      <p:pic>
        <p:nvPicPr>
          <p:cNvPr id="12" name="Picture 11">
            <a:extLst>
              <a:ext uri="{FF2B5EF4-FFF2-40B4-BE49-F238E27FC236}">
                <a16:creationId xmlns:a16="http://schemas.microsoft.com/office/drawing/2014/main" id="{12907C05-61E2-4B86-8C0B-DC7274731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924" y="3999378"/>
            <a:ext cx="4943866" cy="2066548"/>
          </a:xfrm>
          <a:prstGeom prst="rect">
            <a:avLst/>
          </a:prstGeom>
        </p:spPr>
      </p:pic>
    </p:spTree>
    <p:extLst>
      <p:ext uri="{BB962C8B-B14F-4D97-AF65-F5344CB8AC3E}">
        <p14:creationId xmlns:p14="http://schemas.microsoft.com/office/powerpoint/2010/main" val="34274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034862"/>
            <a:ext cx="11029615" cy="4443211"/>
          </a:xfrm>
        </p:spPr>
        <p:txBody>
          <a:bodyPr numCol="2" anchor="t">
            <a:noAutofit/>
          </a:bodyPr>
          <a:lstStyle/>
          <a:p>
            <a:pPr marL="0" indent="0">
              <a:buNone/>
            </a:pPr>
            <a:r>
              <a:rPr lang="en-US" sz="2600" b="1" dirty="0">
                <a:latin typeface="+mn-lt"/>
              </a:rPr>
              <a:t>8:00 am  </a:t>
            </a:r>
            <a:r>
              <a:rPr lang="en-US" sz="2600" dirty="0">
                <a:latin typeface="+mn-lt"/>
              </a:rPr>
              <a:t>Networking Breakfast </a:t>
            </a:r>
          </a:p>
          <a:p>
            <a:pPr marL="0" indent="0">
              <a:buNone/>
            </a:pPr>
            <a:r>
              <a:rPr lang="en-US" sz="2600" b="1" dirty="0">
                <a:latin typeface="+mn-lt"/>
              </a:rPr>
              <a:t>9:00 am  </a:t>
            </a:r>
            <a:r>
              <a:rPr lang="en-US" sz="2600" dirty="0">
                <a:latin typeface="+mn-lt"/>
              </a:rPr>
              <a:t>General Session</a:t>
            </a:r>
          </a:p>
          <a:p>
            <a:pPr marL="0" indent="0">
              <a:buNone/>
            </a:pPr>
            <a:r>
              <a:rPr lang="en-US" sz="2400" dirty="0">
                <a:latin typeface="+mn-lt"/>
              </a:rPr>
              <a:t>Leading Multigenerational and Millennial Teams in Carrier and Networks </a:t>
            </a:r>
          </a:p>
          <a:p>
            <a:pPr marL="0" indent="0">
              <a:buNone/>
            </a:pPr>
            <a:r>
              <a:rPr lang="en-US" sz="2400" i="1" dirty="0">
                <a:latin typeface="+mn-lt"/>
              </a:rPr>
              <a:t>Presented by Coleman Ruiz, Retired Navy </a:t>
            </a:r>
            <a:br>
              <a:rPr lang="en-US" sz="2400" i="1" dirty="0">
                <a:latin typeface="+mn-lt"/>
              </a:rPr>
            </a:br>
            <a:r>
              <a:rPr lang="en-US" sz="2400" i="1" dirty="0">
                <a:latin typeface="+mn-lt"/>
              </a:rPr>
              <a:t>SEAL Team Commander</a:t>
            </a:r>
          </a:p>
          <a:p>
            <a:pPr marL="0" indent="0">
              <a:buNone/>
            </a:pPr>
            <a:r>
              <a:rPr lang="en-US" sz="2600" b="1" dirty="0">
                <a:latin typeface="+mn-lt"/>
              </a:rPr>
              <a:t>10:30 am</a:t>
            </a:r>
            <a:r>
              <a:rPr lang="en-US" sz="2600" dirty="0">
                <a:latin typeface="+mn-lt"/>
              </a:rPr>
              <a:t>  Networking Lounge Open </a:t>
            </a:r>
          </a:p>
          <a:p>
            <a:pPr marL="0" indent="0">
              <a:buNone/>
            </a:pPr>
            <a:r>
              <a:rPr lang="en-US" sz="2600" b="1" dirty="0">
                <a:latin typeface="+mn-lt"/>
              </a:rPr>
              <a:t>12:00 pm</a:t>
            </a:r>
            <a:r>
              <a:rPr lang="en-US" sz="2600" dirty="0">
                <a:latin typeface="+mn-lt"/>
              </a:rPr>
              <a:t> Networking Lunch </a:t>
            </a:r>
          </a:p>
          <a:p>
            <a:pPr marL="0" indent="0">
              <a:buNone/>
            </a:pPr>
            <a:r>
              <a:rPr lang="en-US" sz="2600" b="1" dirty="0">
                <a:latin typeface="+mn-lt"/>
              </a:rPr>
              <a:t>1:00 pm</a:t>
            </a:r>
            <a:r>
              <a:rPr lang="en-US" sz="2600" dirty="0">
                <a:latin typeface="+mn-lt"/>
              </a:rPr>
              <a:t>  Technology Panel</a:t>
            </a:r>
          </a:p>
          <a:p>
            <a:pPr marL="0" indent="0">
              <a:buNone/>
            </a:pPr>
            <a:r>
              <a:rPr lang="en-US" sz="2600" b="1" dirty="0">
                <a:latin typeface="+mn-lt"/>
              </a:rPr>
              <a:t>2:00 pm</a:t>
            </a:r>
            <a:r>
              <a:rPr lang="en-US" sz="2600" dirty="0">
                <a:latin typeface="+mn-lt"/>
              </a:rPr>
              <a:t>  Program Administrator 				    Presentation </a:t>
            </a:r>
          </a:p>
          <a:p>
            <a:pPr marL="0" indent="0">
              <a:buNone/>
            </a:pPr>
            <a:r>
              <a:rPr lang="en-US" sz="2600" b="1" dirty="0">
                <a:latin typeface="+mn-lt"/>
              </a:rPr>
              <a:t>3:00 pm</a:t>
            </a:r>
            <a:r>
              <a:rPr lang="en-US" sz="2600" dirty="0">
                <a:latin typeface="+mn-lt"/>
              </a:rPr>
              <a:t>  Personal Lines, Personal Auto </a:t>
            </a:r>
          </a:p>
          <a:p>
            <a:pPr marL="0" indent="0">
              <a:buNone/>
            </a:pPr>
            <a:r>
              <a:rPr lang="en-US" sz="2600" b="1" dirty="0">
                <a:latin typeface="+mn-lt"/>
              </a:rPr>
              <a:t>4:00 pm</a:t>
            </a:r>
            <a:r>
              <a:rPr lang="en-US" sz="2600" dirty="0">
                <a:latin typeface="+mn-lt"/>
              </a:rPr>
              <a:t>  Wrap-up Session</a:t>
            </a:r>
          </a:p>
          <a:p>
            <a:pPr marL="0" indent="0">
              <a:buNone/>
            </a:pPr>
            <a:r>
              <a:rPr lang="en-US" sz="2600" b="1" dirty="0">
                <a:latin typeface="+mn-lt"/>
              </a:rPr>
              <a:t>5:00-6:30 pm</a:t>
            </a:r>
            <a:r>
              <a:rPr lang="en-US" sz="2600" dirty="0">
                <a:latin typeface="+mn-lt"/>
              </a:rPr>
              <a:t>  Networking Reception</a:t>
            </a:r>
          </a:p>
        </p:txBody>
      </p:sp>
      <p:sp>
        <p:nvSpPr>
          <p:cNvPr id="4" name="Title 1">
            <a:extLst>
              <a:ext uri="{FF2B5EF4-FFF2-40B4-BE49-F238E27FC236}">
                <a16:creationId xmlns:a16="http://schemas.microsoft.com/office/drawing/2014/main" id="{AC667EE9-522B-41BC-8834-E55A940556E3}"/>
              </a:ext>
            </a:extLst>
          </p:cNvPr>
          <p:cNvSpPr>
            <a:spLocks noGrp="1"/>
          </p:cNvSpPr>
          <p:nvPr>
            <p:ph type="title"/>
          </p:nvPr>
        </p:nvSpPr>
        <p:spPr>
          <a:xfrm>
            <a:off x="581192" y="702156"/>
            <a:ext cx="11029616" cy="1013800"/>
          </a:xfrm>
        </p:spPr>
        <p:txBody>
          <a:bodyPr>
            <a:normAutofit/>
          </a:bodyPr>
          <a:lstStyle/>
          <a:p>
            <a:r>
              <a:rPr lang="en-US" sz="4000" b="1" dirty="0" err="1">
                <a:latin typeface="Franklin Gothic Demi" panose="020B0703020102020204" pitchFamily="34" charset="0"/>
              </a:rPr>
              <a:t>tUESDAY</a:t>
            </a:r>
            <a:r>
              <a:rPr lang="en-US" sz="4000" b="1" dirty="0">
                <a:latin typeface="Franklin Gothic Demi" panose="020B0703020102020204" pitchFamily="34" charset="0"/>
              </a:rPr>
              <a:t> Agenda</a:t>
            </a:r>
          </a:p>
        </p:txBody>
      </p:sp>
    </p:spTree>
    <p:extLst>
      <p:ext uri="{BB962C8B-B14F-4D97-AF65-F5344CB8AC3E}">
        <p14:creationId xmlns:p14="http://schemas.microsoft.com/office/powerpoint/2010/main" val="1833986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0E5200-417A-48AC-A87A-ABA12F0239EF}"/>
              </a:ext>
            </a:extLst>
          </p:cNvPr>
          <p:cNvSpPr>
            <a:spLocks noGrp="1"/>
          </p:cNvSpPr>
          <p:nvPr>
            <p:ph type="title"/>
          </p:nvPr>
        </p:nvSpPr>
        <p:spPr>
          <a:xfrm>
            <a:off x="581192" y="702156"/>
            <a:ext cx="11029616" cy="1013800"/>
          </a:xfrm>
        </p:spPr>
        <p:txBody>
          <a:bodyPr>
            <a:normAutofit/>
          </a:bodyPr>
          <a:lstStyle/>
          <a:p>
            <a:r>
              <a:rPr lang="en-US" sz="4000" b="1" dirty="0">
                <a:latin typeface="Franklin Gothic Demi" panose="020B0703020102020204" pitchFamily="34" charset="0"/>
              </a:rPr>
              <a:t>ALLIANCE Sponsors</a:t>
            </a:r>
          </a:p>
        </p:txBody>
      </p:sp>
      <p:pic>
        <p:nvPicPr>
          <p:cNvPr id="11" name="Picture 10">
            <a:extLst>
              <a:ext uri="{FF2B5EF4-FFF2-40B4-BE49-F238E27FC236}">
                <a16:creationId xmlns:a16="http://schemas.microsoft.com/office/drawing/2014/main" id="{19AFC352-791E-443C-9C22-0129EC15B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265" y="4635359"/>
            <a:ext cx="4826561" cy="880586"/>
          </a:xfrm>
          <a:prstGeom prst="rect">
            <a:avLst/>
          </a:prstGeom>
        </p:spPr>
      </p:pic>
      <p:pic>
        <p:nvPicPr>
          <p:cNvPr id="15" name="Picture 14">
            <a:extLst>
              <a:ext uri="{FF2B5EF4-FFF2-40B4-BE49-F238E27FC236}">
                <a16:creationId xmlns:a16="http://schemas.microsoft.com/office/drawing/2014/main" id="{F3907670-0D8E-4C12-947F-D5F9DF279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344" y="2522413"/>
            <a:ext cx="2861771" cy="1950433"/>
          </a:xfrm>
          <a:prstGeom prst="rect">
            <a:avLst/>
          </a:prstGeom>
        </p:spPr>
      </p:pic>
      <p:pic>
        <p:nvPicPr>
          <p:cNvPr id="17" name="Picture 16">
            <a:extLst>
              <a:ext uri="{FF2B5EF4-FFF2-40B4-BE49-F238E27FC236}">
                <a16:creationId xmlns:a16="http://schemas.microsoft.com/office/drawing/2014/main" id="{29BFB39D-FD29-4DDA-AA0E-4A6DD5D07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265" y="2624927"/>
            <a:ext cx="4227653" cy="1090611"/>
          </a:xfrm>
          <a:prstGeom prst="rect">
            <a:avLst/>
          </a:prstGeom>
        </p:spPr>
      </p:pic>
    </p:spTree>
    <p:extLst>
      <p:ext uri="{BB962C8B-B14F-4D97-AF65-F5344CB8AC3E}">
        <p14:creationId xmlns:p14="http://schemas.microsoft.com/office/powerpoint/2010/main" val="15880131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E0548D-CA32-400D-BB60-8F3B24E24A5C}"/>
              </a:ext>
            </a:extLst>
          </p:cNvPr>
          <p:cNvSpPr>
            <a:spLocks noGrp="1"/>
          </p:cNvSpPr>
          <p:nvPr>
            <p:ph type="title"/>
          </p:nvPr>
        </p:nvSpPr>
        <p:spPr>
          <a:xfrm>
            <a:off x="581192" y="702156"/>
            <a:ext cx="11029616" cy="1013800"/>
          </a:xfrm>
        </p:spPr>
        <p:txBody>
          <a:bodyPr>
            <a:normAutofit/>
          </a:bodyPr>
          <a:lstStyle/>
          <a:p>
            <a:r>
              <a:rPr lang="en-US" sz="4000" b="1" dirty="0">
                <a:latin typeface="Franklin Gothic Demi" panose="020B0703020102020204" pitchFamily="34" charset="0"/>
              </a:rPr>
              <a:t>Winter Meeting Sponsors</a:t>
            </a:r>
          </a:p>
        </p:txBody>
      </p:sp>
      <p:pic>
        <p:nvPicPr>
          <p:cNvPr id="5" name="Picture 4">
            <a:extLst>
              <a:ext uri="{FF2B5EF4-FFF2-40B4-BE49-F238E27FC236}">
                <a16:creationId xmlns:a16="http://schemas.microsoft.com/office/drawing/2014/main" id="{12DBB8C3-F265-4EDF-9E54-E1D9EA85E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000" y="4275399"/>
            <a:ext cx="3550178" cy="2047892"/>
          </a:xfrm>
          <a:prstGeom prst="rect">
            <a:avLst/>
          </a:prstGeom>
        </p:spPr>
      </p:pic>
      <p:pic>
        <p:nvPicPr>
          <p:cNvPr id="7" name="Picture 6">
            <a:extLst>
              <a:ext uri="{FF2B5EF4-FFF2-40B4-BE49-F238E27FC236}">
                <a16:creationId xmlns:a16="http://schemas.microsoft.com/office/drawing/2014/main" id="{0E01EB6C-28A0-4BE5-A9B4-967EEC2F1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24" y="2196067"/>
            <a:ext cx="4211519" cy="1092611"/>
          </a:xfrm>
          <a:prstGeom prst="rect">
            <a:avLst/>
          </a:prstGeom>
        </p:spPr>
      </p:pic>
      <p:pic>
        <p:nvPicPr>
          <p:cNvPr id="9" name="Picture 8">
            <a:extLst>
              <a:ext uri="{FF2B5EF4-FFF2-40B4-BE49-F238E27FC236}">
                <a16:creationId xmlns:a16="http://schemas.microsoft.com/office/drawing/2014/main" id="{ED627CDF-3592-4DA9-9663-75297412C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415" y="4128322"/>
            <a:ext cx="3773585" cy="381836"/>
          </a:xfrm>
          <a:prstGeom prst="rect">
            <a:avLst/>
          </a:prstGeom>
        </p:spPr>
      </p:pic>
      <p:pic>
        <p:nvPicPr>
          <p:cNvPr id="11" name="Picture 10">
            <a:extLst>
              <a:ext uri="{FF2B5EF4-FFF2-40B4-BE49-F238E27FC236}">
                <a16:creationId xmlns:a16="http://schemas.microsoft.com/office/drawing/2014/main" id="{39C3D121-FB9C-4D31-BDAA-AB93CFF9A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461" y="1901615"/>
            <a:ext cx="3088725" cy="2318782"/>
          </a:xfrm>
          <a:prstGeom prst="rect">
            <a:avLst/>
          </a:prstGeom>
        </p:spPr>
      </p:pic>
      <p:pic>
        <p:nvPicPr>
          <p:cNvPr id="15" name="Picture 14">
            <a:extLst>
              <a:ext uri="{FF2B5EF4-FFF2-40B4-BE49-F238E27FC236}">
                <a16:creationId xmlns:a16="http://schemas.microsoft.com/office/drawing/2014/main" id="{B095F959-49B3-4EBE-AEC3-2D345CC21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192" y="4929125"/>
            <a:ext cx="6550183" cy="1604795"/>
          </a:xfrm>
          <a:prstGeom prst="rect">
            <a:avLst/>
          </a:prstGeom>
        </p:spPr>
      </p:pic>
      <p:pic>
        <p:nvPicPr>
          <p:cNvPr id="3" name="Picture 2">
            <a:extLst>
              <a:ext uri="{FF2B5EF4-FFF2-40B4-BE49-F238E27FC236}">
                <a16:creationId xmlns:a16="http://schemas.microsoft.com/office/drawing/2014/main" id="{B63F3B98-508E-458F-8F02-B880D24927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4223" y="3096736"/>
            <a:ext cx="2484120" cy="420624"/>
          </a:xfrm>
          <a:prstGeom prst="rect">
            <a:avLst/>
          </a:prstGeom>
        </p:spPr>
      </p:pic>
    </p:spTree>
    <p:extLst>
      <p:ext uri="{BB962C8B-B14F-4D97-AF65-F5344CB8AC3E}">
        <p14:creationId xmlns:p14="http://schemas.microsoft.com/office/powerpoint/2010/main" val="3505084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8395" y="2234539"/>
            <a:ext cx="8267178" cy="4322836"/>
          </a:xfrm>
        </p:spPr>
        <p:txBody>
          <a:bodyPr anchor="t">
            <a:normAutofit/>
          </a:bodyPr>
          <a:lstStyle/>
          <a:p>
            <a:pPr marL="0" indent="0">
              <a:buNone/>
            </a:pPr>
            <a:r>
              <a:rPr lang="en-US" sz="2400" dirty="0">
                <a:latin typeface="+mn-lt"/>
              </a:rPr>
              <a:t>As a national faculty member of the Society of Certified Insurance Counselors for over 20 years, Jon is the Society's exclusive lecturer on Perpetuation, Mergers &amp; Acquisitions, and Agency Valuations.  He facilitates these topics as well as many others at Graduate Studies Ruble Seminars and Agency Management Institutes countrywide.  Jon is also the author of three books on agency perpetuation including </a:t>
            </a:r>
            <a:r>
              <a:rPr lang="en-US" sz="2400" i="1" dirty="0">
                <a:latin typeface="+mn-lt"/>
              </a:rPr>
              <a:t>Starting, Buying, Selling and Perpetuating Insurance Agencies</a:t>
            </a:r>
            <a:r>
              <a:rPr lang="en-US" sz="2400" dirty="0">
                <a:latin typeface="+mn-lt"/>
              </a:rPr>
              <a:t>. </a:t>
            </a:r>
          </a:p>
        </p:txBody>
      </p:sp>
      <p:sp>
        <p:nvSpPr>
          <p:cNvPr id="4" name="Title 1">
            <a:extLst>
              <a:ext uri="{FF2B5EF4-FFF2-40B4-BE49-F238E27FC236}">
                <a16:creationId xmlns:a16="http://schemas.microsoft.com/office/drawing/2014/main" id="{BD2BA69F-A0A4-4585-BFB6-D3E676CB9B22}"/>
              </a:ext>
            </a:extLst>
          </p:cNvPr>
          <p:cNvSpPr>
            <a:spLocks noGrp="1"/>
          </p:cNvSpPr>
          <p:nvPr>
            <p:ph type="title"/>
          </p:nvPr>
        </p:nvSpPr>
        <p:spPr>
          <a:xfrm>
            <a:off x="581191" y="702156"/>
            <a:ext cx="11337323" cy="1013800"/>
          </a:xfrm>
        </p:spPr>
        <p:txBody>
          <a:bodyPr>
            <a:normAutofit/>
          </a:bodyPr>
          <a:lstStyle/>
          <a:p>
            <a:r>
              <a:rPr lang="en-US" dirty="0"/>
              <a:t>Perpetuation, Growth &amp; Acquisition</a:t>
            </a:r>
            <a:endParaRPr lang="en-US" sz="4000" b="1" dirty="0">
              <a:latin typeface="Franklin Gothic Demi" panose="020B0703020102020204" pitchFamily="34" charset="0"/>
            </a:endParaRPr>
          </a:p>
        </p:txBody>
      </p:sp>
      <p:pic>
        <p:nvPicPr>
          <p:cNvPr id="6" name="Picture 5">
            <a:extLst>
              <a:ext uri="{FF2B5EF4-FFF2-40B4-BE49-F238E27FC236}">
                <a16:creationId xmlns:a16="http://schemas.microsoft.com/office/drawing/2014/main" id="{2C904969-1FC2-499C-8883-31A8BF2A0AEA}"/>
              </a:ext>
            </a:extLst>
          </p:cNvPr>
          <p:cNvPicPr>
            <a:picLocks noChangeAspect="1"/>
          </p:cNvPicPr>
          <p:nvPr/>
        </p:nvPicPr>
        <p:blipFill rotWithShape="1">
          <a:blip r:embed="rId2">
            <a:extLst>
              <a:ext uri="{28A0092B-C50C-407E-A947-70E740481C1C}">
                <a14:useLocalDpi xmlns:a14="http://schemas.microsoft.com/office/drawing/2010/main" val="0"/>
              </a:ext>
            </a:extLst>
          </a:blip>
          <a:srcRect l="23478" t="6232" b="14960"/>
          <a:stretch/>
        </p:blipFill>
        <p:spPr>
          <a:xfrm>
            <a:off x="438412" y="2186413"/>
            <a:ext cx="2505205" cy="306376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FA5217B-C6D4-4E45-B3DE-7F459099FEAE}"/>
              </a:ext>
            </a:extLst>
          </p:cNvPr>
          <p:cNvSpPr txBox="1"/>
          <p:nvPr/>
        </p:nvSpPr>
        <p:spPr>
          <a:xfrm>
            <a:off x="438412" y="5432717"/>
            <a:ext cx="2505205" cy="369332"/>
          </a:xfrm>
          <a:prstGeom prst="rect">
            <a:avLst/>
          </a:prstGeom>
          <a:noFill/>
        </p:spPr>
        <p:txBody>
          <a:bodyPr wrap="square" rtlCol="0">
            <a:spAutoFit/>
          </a:bodyPr>
          <a:lstStyle/>
          <a:p>
            <a:pPr algn="ctr"/>
            <a:r>
              <a:rPr lang="en-US" b="1" dirty="0"/>
              <a:t>Jon </a:t>
            </a:r>
            <a:r>
              <a:rPr lang="en-US" b="1" dirty="0" err="1"/>
              <a:t>Persky</a:t>
            </a:r>
            <a:endParaRPr lang="en-US" b="1" dirty="0"/>
          </a:p>
        </p:txBody>
      </p:sp>
    </p:spTree>
    <p:extLst>
      <p:ext uri="{BB962C8B-B14F-4D97-AF65-F5344CB8AC3E}">
        <p14:creationId xmlns:p14="http://schemas.microsoft.com/office/powerpoint/2010/main" val="334550139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DF47-55D1-48A9-8022-C622D93E92EA}"/>
              </a:ext>
            </a:extLst>
          </p:cNvPr>
          <p:cNvSpPr>
            <a:spLocks noGrp="1"/>
          </p:cNvSpPr>
          <p:nvPr>
            <p:ph type="title"/>
          </p:nvPr>
        </p:nvSpPr>
        <p:spPr/>
        <p:txBody>
          <a:bodyPr>
            <a:normAutofit/>
          </a:bodyPr>
          <a:lstStyle/>
          <a:p>
            <a:r>
              <a:rPr lang="en-US" sz="4000" b="1" dirty="0">
                <a:latin typeface="Franklin Gothic Demi" panose="020B0703020102020204" pitchFamily="34" charset="0"/>
              </a:rPr>
              <a:t>History</a:t>
            </a:r>
          </a:p>
        </p:txBody>
      </p:sp>
      <p:sp>
        <p:nvSpPr>
          <p:cNvPr id="4" name="TextBox 3">
            <a:extLst>
              <a:ext uri="{FF2B5EF4-FFF2-40B4-BE49-F238E27FC236}">
                <a16:creationId xmlns:a16="http://schemas.microsoft.com/office/drawing/2014/main" id="{6DF20153-9946-4058-9DDA-DD359E1AF9FD}"/>
              </a:ext>
            </a:extLst>
          </p:cNvPr>
          <p:cNvSpPr txBox="1"/>
          <p:nvPr/>
        </p:nvSpPr>
        <p:spPr>
          <a:xfrm>
            <a:off x="2816401" y="1147378"/>
            <a:ext cx="3386918" cy="461665"/>
          </a:xfrm>
          <a:prstGeom prst="rect">
            <a:avLst/>
          </a:prstGeom>
          <a:noFill/>
        </p:spPr>
        <p:txBody>
          <a:bodyPr wrap="square" rtlCol="0">
            <a:spAutoFit/>
          </a:bodyPr>
          <a:lstStyle/>
          <a:p>
            <a:r>
              <a:rPr lang="en-US" sz="2400" i="1" spc="50" dirty="0">
                <a:solidFill>
                  <a:schemeClr val="bg1">
                    <a:lumMod val="95000"/>
                  </a:schemeClr>
                </a:solidFill>
                <a:ea typeface="Open Sans" panose="020B0606030504020204" pitchFamily="34" charset="0"/>
                <a:cs typeface="Open Sans" panose="020B0606030504020204" pitchFamily="34" charset="0"/>
              </a:rPr>
              <a:t>Building the Foundation</a:t>
            </a:r>
          </a:p>
        </p:txBody>
      </p:sp>
      <p:cxnSp>
        <p:nvCxnSpPr>
          <p:cNvPr id="6" name="Straight Connector 5">
            <a:extLst>
              <a:ext uri="{FF2B5EF4-FFF2-40B4-BE49-F238E27FC236}">
                <a16:creationId xmlns:a16="http://schemas.microsoft.com/office/drawing/2014/main" id="{8E55B13C-DC91-42B3-A120-6B1E712CDE21}"/>
              </a:ext>
            </a:extLst>
          </p:cNvPr>
          <p:cNvCxnSpPr>
            <a:cxnSpLocks/>
          </p:cNvCxnSpPr>
          <p:nvPr/>
        </p:nvCxnSpPr>
        <p:spPr>
          <a:xfrm>
            <a:off x="1340998" y="3594210"/>
            <a:ext cx="9277636"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80BD5E8-365E-40D4-88F8-15745C05C19D}"/>
              </a:ext>
            </a:extLst>
          </p:cNvPr>
          <p:cNvSpPr/>
          <p:nvPr/>
        </p:nvSpPr>
        <p:spPr>
          <a:xfrm>
            <a:off x="10518004" y="3506459"/>
            <a:ext cx="175502" cy="175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a:extLst>
              <a:ext uri="{FF2B5EF4-FFF2-40B4-BE49-F238E27FC236}">
                <a16:creationId xmlns:a16="http://schemas.microsoft.com/office/drawing/2014/main" id="{DF4240F4-8D94-4558-AF7E-7B278E260E31}"/>
              </a:ext>
            </a:extLst>
          </p:cNvPr>
          <p:cNvSpPr txBox="1"/>
          <p:nvPr/>
        </p:nvSpPr>
        <p:spPr>
          <a:xfrm>
            <a:off x="413953" y="3107926"/>
            <a:ext cx="1853709" cy="292388"/>
          </a:xfrm>
          <a:prstGeom prst="rect">
            <a:avLst/>
          </a:prstGeom>
          <a:noFill/>
        </p:spPr>
        <p:txBody>
          <a:bodyPr wrap="square" rtlCol="0">
            <a:spAutoFit/>
          </a:bodyPr>
          <a:lstStyle/>
          <a:p>
            <a:pPr algn="ctr"/>
            <a:r>
              <a:rPr lang="en-US" sz="1300" b="1" spc="50" dirty="0">
                <a:solidFill>
                  <a:schemeClr val="accent1"/>
                </a:solidFill>
                <a:latin typeface="+mj-lt"/>
                <a:ea typeface="Open Sans" panose="020B0606030504020204" pitchFamily="34" charset="0"/>
                <a:cs typeface="Open Sans" panose="020B0606030504020204" pitchFamily="34" charset="0"/>
              </a:rPr>
              <a:t>May 18, 2016</a:t>
            </a:r>
          </a:p>
        </p:txBody>
      </p:sp>
      <p:sp>
        <p:nvSpPr>
          <p:cNvPr id="9" name="Oval 8">
            <a:extLst>
              <a:ext uri="{FF2B5EF4-FFF2-40B4-BE49-F238E27FC236}">
                <a16:creationId xmlns:a16="http://schemas.microsoft.com/office/drawing/2014/main" id="{C716B079-7429-43FC-80E7-57D958E0C6E6}"/>
              </a:ext>
            </a:extLst>
          </p:cNvPr>
          <p:cNvSpPr/>
          <p:nvPr/>
        </p:nvSpPr>
        <p:spPr>
          <a:xfrm>
            <a:off x="1253247" y="3506459"/>
            <a:ext cx="175502" cy="175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7F2D5A37-842E-460C-9CC3-BD1A28AF8489}"/>
              </a:ext>
            </a:extLst>
          </p:cNvPr>
          <p:cNvSpPr/>
          <p:nvPr/>
        </p:nvSpPr>
        <p:spPr>
          <a:xfrm>
            <a:off x="6214348" y="3506459"/>
            <a:ext cx="175502" cy="175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10904B22-5CED-4B9D-A2B4-3C65091DD4CA}"/>
              </a:ext>
            </a:extLst>
          </p:cNvPr>
          <p:cNvSpPr/>
          <p:nvPr/>
        </p:nvSpPr>
        <p:spPr>
          <a:xfrm>
            <a:off x="3718793" y="3506459"/>
            <a:ext cx="175502" cy="175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91D7996B-F6A0-443C-BE83-548144846A3D}"/>
              </a:ext>
            </a:extLst>
          </p:cNvPr>
          <p:cNvSpPr/>
          <p:nvPr/>
        </p:nvSpPr>
        <p:spPr>
          <a:xfrm>
            <a:off x="8463080" y="3506459"/>
            <a:ext cx="175502" cy="1755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ectangle 12">
            <a:extLst>
              <a:ext uri="{FF2B5EF4-FFF2-40B4-BE49-F238E27FC236}">
                <a16:creationId xmlns:a16="http://schemas.microsoft.com/office/drawing/2014/main" id="{69BFEEA2-C7AB-45B1-BE9B-B60206EF6F5E}"/>
              </a:ext>
            </a:extLst>
          </p:cNvPr>
          <p:cNvSpPr/>
          <p:nvPr/>
        </p:nvSpPr>
        <p:spPr>
          <a:xfrm>
            <a:off x="583783" y="3755618"/>
            <a:ext cx="1509033" cy="461665"/>
          </a:xfrm>
          <a:prstGeom prst="rect">
            <a:avLst/>
          </a:prstGeom>
        </p:spPr>
        <p:txBody>
          <a:bodyPr wrap="square">
            <a:spAutoFit/>
          </a:bodyPr>
          <a:lstStyle/>
          <a:p>
            <a:pPr algn="ctr"/>
            <a:r>
              <a:rPr lang="en-US" sz="1200" dirty="0">
                <a:solidFill>
                  <a:schemeClr val="bg2">
                    <a:lumMod val="50000"/>
                  </a:schemeClr>
                </a:solidFill>
                <a:ea typeface="Open Sans" panose="020B0606030504020204" pitchFamily="34" charset="0"/>
                <a:cs typeface="Open Sans" panose="020B0606030504020204" pitchFamily="34" charset="0"/>
              </a:rPr>
              <a:t>Live Oak Bank planning meeting</a:t>
            </a:r>
            <a:endParaRPr lang="tr-TR" sz="1200" dirty="0">
              <a:solidFill>
                <a:schemeClr val="bg2">
                  <a:lumMod val="50000"/>
                </a:schemeClr>
              </a:solidFill>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A8FE21C9-04A5-440C-B988-D7A88CC80D74}"/>
              </a:ext>
            </a:extLst>
          </p:cNvPr>
          <p:cNvSpPr txBox="1"/>
          <p:nvPr/>
        </p:nvSpPr>
        <p:spPr>
          <a:xfrm>
            <a:off x="5315095" y="3115620"/>
            <a:ext cx="1973399" cy="292388"/>
          </a:xfrm>
          <a:prstGeom prst="rect">
            <a:avLst/>
          </a:prstGeom>
          <a:noFill/>
        </p:spPr>
        <p:txBody>
          <a:bodyPr wrap="square" rtlCol="0">
            <a:spAutoFit/>
          </a:bodyPr>
          <a:lstStyle/>
          <a:p>
            <a:pPr algn="ctr"/>
            <a:r>
              <a:rPr lang="en-US" sz="1300" b="1" spc="50" dirty="0">
                <a:solidFill>
                  <a:schemeClr val="accent1"/>
                </a:solidFill>
                <a:latin typeface="+mj-lt"/>
                <a:ea typeface="Open Sans" panose="020B0606030504020204" pitchFamily="34" charset="0"/>
                <a:cs typeface="Open Sans" panose="020B0606030504020204" pitchFamily="34" charset="0"/>
              </a:rPr>
              <a:t>January 30-31, 2017</a:t>
            </a:r>
          </a:p>
        </p:txBody>
      </p:sp>
      <p:sp>
        <p:nvSpPr>
          <p:cNvPr id="15" name="Rectangle 14">
            <a:extLst>
              <a:ext uri="{FF2B5EF4-FFF2-40B4-BE49-F238E27FC236}">
                <a16:creationId xmlns:a16="http://schemas.microsoft.com/office/drawing/2014/main" id="{246CB25E-A4E6-4DDD-8227-EE5D3A7913B4}"/>
              </a:ext>
            </a:extLst>
          </p:cNvPr>
          <p:cNvSpPr/>
          <p:nvPr/>
        </p:nvSpPr>
        <p:spPr>
          <a:xfrm>
            <a:off x="4904502" y="3741236"/>
            <a:ext cx="2816384" cy="2308324"/>
          </a:xfrm>
          <a:prstGeom prst="rect">
            <a:avLst/>
          </a:prstGeom>
        </p:spPr>
        <p:txBody>
          <a:bodyPr wrap="square">
            <a:spAutoFit/>
          </a:bodyPr>
          <a:lstStyle/>
          <a:p>
            <a:pPr algn="ctr"/>
            <a:r>
              <a:rPr lang="en-US" sz="1200" dirty="0">
                <a:solidFill>
                  <a:schemeClr val="bg2">
                    <a:lumMod val="50000"/>
                  </a:schemeClr>
                </a:solidFill>
                <a:ea typeface="Open Sans" panose="020B0606030504020204" pitchFamily="34" charset="0"/>
                <a:cs typeface="Open Sans" panose="020B0606030504020204" pitchFamily="34" charset="0"/>
              </a:rPr>
              <a:t>Meeting in The Woodlands, TX</a:t>
            </a:r>
          </a:p>
          <a:p>
            <a:pPr algn="ctr"/>
            <a:r>
              <a:rPr lang="en-US" sz="1200" dirty="0">
                <a:ea typeface="Open Sans" panose="020B0606030504020204" pitchFamily="34" charset="0"/>
                <a:cs typeface="Open Sans" panose="020B0606030504020204" pitchFamily="34" charset="0"/>
              </a:rPr>
              <a:t>Smart Choice</a:t>
            </a:r>
          </a:p>
          <a:p>
            <a:pPr algn="ctr"/>
            <a:r>
              <a:rPr lang="en-US" sz="1200" dirty="0">
                <a:ea typeface="Open Sans" panose="020B0606030504020204" pitchFamily="34" charset="0"/>
                <a:cs typeface="Open Sans" panose="020B0606030504020204" pitchFamily="34" charset="0"/>
              </a:rPr>
              <a:t>The Woodlands Financial Group</a:t>
            </a:r>
          </a:p>
          <a:p>
            <a:pPr algn="ctr"/>
            <a:r>
              <a:rPr lang="en-US" sz="1200" dirty="0">
                <a:ea typeface="Open Sans" panose="020B0606030504020204" pitchFamily="34" charset="0"/>
                <a:cs typeface="Open Sans" panose="020B0606030504020204" pitchFamily="34" charset="0"/>
              </a:rPr>
              <a:t>Indium</a:t>
            </a:r>
          </a:p>
          <a:p>
            <a:pPr algn="ctr"/>
            <a:r>
              <a:rPr lang="en-US" sz="1200" dirty="0">
                <a:ea typeface="Open Sans" panose="020B0606030504020204" pitchFamily="34" charset="0"/>
                <a:cs typeface="Open Sans" panose="020B0606030504020204" pitchFamily="34" charset="0"/>
              </a:rPr>
              <a:t>Secured Advantage</a:t>
            </a:r>
          </a:p>
          <a:p>
            <a:pPr algn="ctr"/>
            <a:r>
              <a:rPr lang="en-US" sz="1200" dirty="0">
                <a:ea typeface="Open Sans" panose="020B0606030504020204" pitchFamily="34" charset="0"/>
                <a:cs typeface="Open Sans" panose="020B0606030504020204" pitchFamily="34" charset="0"/>
              </a:rPr>
              <a:t>CMS Insurance Services</a:t>
            </a:r>
          </a:p>
          <a:p>
            <a:pPr algn="ctr"/>
            <a:r>
              <a:rPr lang="en-US" sz="1200" b="1" dirty="0">
                <a:ea typeface="Open Sans" panose="020B0606030504020204" pitchFamily="34" charset="0"/>
                <a:cs typeface="Open Sans" panose="020B0606030504020204" pitchFamily="34" charset="0"/>
              </a:rPr>
              <a:t>ISU Insurance Agency Network</a:t>
            </a:r>
          </a:p>
          <a:p>
            <a:pPr algn="ctr"/>
            <a:r>
              <a:rPr lang="en-US" sz="1200" b="1" dirty="0">
                <a:ea typeface="Open Sans" panose="020B0606030504020204" pitchFamily="34" charset="0"/>
                <a:cs typeface="Open Sans" panose="020B0606030504020204" pitchFamily="34" charset="0"/>
              </a:rPr>
              <a:t>United Valley Insurance Services</a:t>
            </a:r>
          </a:p>
          <a:p>
            <a:pPr algn="ctr"/>
            <a:r>
              <a:rPr lang="en-US" sz="1200" b="1" dirty="0">
                <a:ea typeface="Open Sans" panose="020B0606030504020204" pitchFamily="34" charset="0"/>
                <a:cs typeface="Open Sans" panose="020B0606030504020204" pitchFamily="34" charset="0"/>
              </a:rPr>
              <a:t>Agency Network Exchange</a:t>
            </a:r>
          </a:p>
          <a:p>
            <a:pPr algn="ctr"/>
            <a:r>
              <a:rPr lang="en-US" sz="1200" b="1" dirty="0">
                <a:ea typeface="Open Sans" panose="020B0606030504020204" pitchFamily="34" charset="0"/>
                <a:cs typeface="Open Sans" panose="020B0606030504020204" pitchFamily="34" charset="0"/>
              </a:rPr>
              <a:t>Affordable American Insurance</a:t>
            </a:r>
          </a:p>
          <a:p>
            <a:pPr algn="ctr"/>
            <a:r>
              <a:rPr lang="en-US" sz="1200" b="1" dirty="0">
                <a:ea typeface="Open Sans" panose="020B0606030504020204" pitchFamily="34" charset="0"/>
                <a:cs typeface="Open Sans" panose="020B0606030504020204" pitchFamily="34" charset="0"/>
              </a:rPr>
              <a:t>Select Insurance Markets</a:t>
            </a:r>
          </a:p>
          <a:p>
            <a:pPr algn="ctr"/>
            <a:r>
              <a:rPr lang="en-US" sz="1200" b="1" dirty="0" err="1">
                <a:ea typeface="Open Sans" panose="020B0606030504020204" pitchFamily="34" charset="0"/>
                <a:cs typeface="Open Sans" panose="020B0606030504020204" pitchFamily="34" charset="0"/>
              </a:rPr>
              <a:t>Voldico</a:t>
            </a:r>
            <a:endParaRPr lang="tr-TR" sz="1200" dirty="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07E1EFC5-A08B-4A0D-A1EE-12A0FCD99704}"/>
              </a:ext>
            </a:extLst>
          </p:cNvPr>
          <p:cNvSpPr txBox="1"/>
          <p:nvPr/>
        </p:nvSpPr>
        <p:spPr>
          <a:xfrm>
            <a:off x="9637835" y="3115620"/>
            <a:ext cx="1933836" cy="292388"/>
          </a:xfrm>
          <a:prstGeom prst="rect">
            <a:avLst/>
          </a:prstGeom>
          <a:noFill/>
        </p:spPr>
        <p:txBody>
          <a:bodyPr wrap="square" rtlCol="0">
            <a:spAutoFit/>
          </a:bodyPr>
          <a:lstStyle/>
          <a:p>
            <a:pPr algn="ctr"/>
            <a:r>
              <a:rPr lang="en-US" sz="1300" b="1" spc="50" dirty="0">
                <a:solidFill>
                  <a:schemeClr val="accent1"/>
                </a:solidFill>
                <a:latin typeface="+mj-lt"/>
                <a:ea typeface="Open Sans" panose="020B0606030504020204" pitchFamily="34" charset="0"/>
                <a:cs typeface="Open Sans" panose="020B0606030504020204" pitchFamily="34" charset="0"/>
              </a:rPr>
              <a:t>January 22-23, 2018</a:t>
            </a:r>
          </a:p>
        </p:txBody>
      </p:sp>
      <p:sp>
        <p:nvSpPr>
          <p:cNvPr id="17" name="Rectangle 16">
            <a:extLst>
              <a:ext uri="{FF2B5EF4-FFF2-40B4-BE49-F238E27FC236}">
                <a16:creationId xmlns:a16="http://schemas.microsoft.com/office/drawing/2014/main" id="{1780AF6C-D9A0-4568-A452-3A61EAA7CAE1}"/>
              </a:ext>
            </a:extLst>
          </p:cNvPr>
          <p:cNvSpPr/>
          <p:nvPr/>
        </p:nvSpPr>
        <p:spPr>
          <a:xfrm>
            <a:off x="9796216" y="3755618"/>
            <a:ext cx="1629953" cy="1384995"/>
          </a:xfrm>
          <a:prstGeom prst="rect">
            <a:avLst/>
          </a:prstGeom>
        </p:spPr>
        <p:txBody>
          <a:bodyPr wrap="square">
            <a:spAutoFit/>
          </a:bodyPr>
          <a:lstStyle/>
          <a:p>
            <a:pPr algn="ctr"/>
            <a:r>
              <a:rPr lang="en-US" sz="2800" b="1" dirty="0">
                <a:ea typeface="Open Sans" panose="020B0606030504020204" pitchFamily="34" charset="0"/>
                <a:cs typeface="Open Sans" panose="020B0606030504020204" pitchFamily="34" charset="0"/>
              </a:rPr>
              <a:t>INA Winter Meeting </a:t>
            </a:r>
            <a:endParaRPr lang="tr-TR" sz="2800" b="1" dirty="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1225195-5FDE-4EC1-AB3B-1700794D8C93}"/>
              </a:ext>
            </a:extLst>
          </p:cNvPr>
          <p:cNvSpPr/>
          <p:nvPr/>
        </p:nvSpPr>
        <p:spPr>
          <a:xfrm>
            <a:off x="2701292" y="2012337"/>
            <a:ext cx="2222527" cy="1384995"/>
          </a:xfrm>
          <a:prstGeom prst="rect">
            <a:avLst/>
          </a:prstGeom>
        </p:spPr>
        <p:txBody>
          <a:bodyPr wrap="square">
            <a:spAutoFit/>
          </a:bodyPr>
          <a:lstStyle/>
          <a:p>
            <a:pPr algn="ctr"/>
            <a:r>
              <a:rPr lang="en-US" sz="1200" dirty="0">
                <a:solidFill>
                  <a:schemeClr val="bg2">
                    <a:lumMod val="50000"/>
                  </a:schemeClr>
                </a:solidFill>
                <a:ea typeface="Open Sans" panose="020B0606030504020204" pitchFamily="34" charset="0"/>
                <a:cs typeface="Open Sans" panose="020B0606030504020204" pitchFamily="34" charset="0"/>
              </a:rPr>
              <a:t>Meeting in Wilmington, NC</a:t>
            </a:r>
          </a:p>
          <a:p>
            <a:pPr algn="ctr"/>
            <a:r>
              <a:rPr lang="en-US" sz="1200" b="1" dirty="0">
                <a:ea typeface="Open Sans" panose="020B0606030504020204" pitchFamily="34" charset="0"/>
                <a:cs typeface="Open Sans" panose="020B0606030504020204" pitchFamily="34" charset="0"/>
              </a:rPr>
              <a:t>Smart Choice</a:t>
            </a:r>
          </a:p>
          <a:p>
            <a:pPr algn="ctr"/>
            <a:r>
              <a:rPr lang="en-US" sz="1200" b="1" dirty="0">
                <a:ea typeface="Open Sans" panose="020B0606030504020204" pitchFamily="34" charset="0"/>
                <a:cs typeface="Open Sans" panose="020B0606030504020204" pitchFamily="34" charset="0"/>
              </a:rPr>
              <a:t>The Woodlands Financial Group</a:t>
            </a:r>
          </a:p>
          <a:p>
            <a:pPr algn="ctr"/>
            <a:r>
              <a:rPr lang="en-US" sz="1200" b="1" dirty="0">
                <a:ea typeface="Open Sans" panose="020B0606030504020204" pitchFamily="34" charset="0"/>
                <a:cs typeface="Open Sans" panose="020B0606030504020204" pitchFamily="34" charset="0"/>
              </a:rPr>
              <a:t>Indium</a:t>
            </a:r>
          </a:p>
          <a:p>
            <a:pPr algn="ctr"/>
            <a:r>
              <a:rPr lang="en-US" sz="1200" b="1" dirty="0">
                <a:ea typeface="Open Sans" panose="020B0606030504020204" pitchFamily="34" charset="0"/>
                <a:cs typeface="Open Sans" panose="020B0606030504020204" pitchFamily="34" charset="0"/>
              </a:rPr>
              <a:t>Secured Advantage</a:t>
            </a:r>
          </a:p>
          <a:p>
            <a:pPr algn="ctr"/>
            <a:r>
              <a:rPr lang="en-US" sz="1200" b="1" dirty="0">
                <a:ea typeface="Open Sans" panose="020B0606030504020204" pitchFamily="34" charset="0"/>
                <a:cs typeface="Open Sans" panose="020B0606030504020204" pitchFamily="34" charset="0"/>
              </a:rPr>
              <a:t>CMS Insurance Services</a:t>
            </a:r>
            <a:endParaRPr lang="tr-TR" sz="1200" b="1" dirty="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AAF6A0-1B8D-4B7D-ACF4-B5E06329EE95}"/>
              </a:ext>
            </a:extLst>
          </p:cNvPr>
          <p:cNvSpPr/>
          <p:nvPr/>
        </p:nvSpPr>
        <p:spPr>
          <a:xfrm>
            <a:off x="7680364" y="2233929"/>
            <a:ext cx="2024263" cy="1369606"/>
          </a:xfrm>
          <a:prstGeom prst="rect">
            <a:avLst/>
          </a:prstGeom>
        </p:spPr>
        <p:txBody>
          <a:bodyPr wrap="square">
            <a:spAutoFit/>
          </a:bodyPr>
          <a:lstStyle/>
          <a:p>
            <a:r>
              <a:rPr lang="en-US" sz="1200" b="1" dirty="0">
                <a:ea typeface="Open Sans" panose="020B0606030504020204" pitchFamily="34" charset="0"/>
                <a:cs typeface="Open Sans" panose="020B0606030504020204" pitchFamily="34" charset="0"/>
              </a:rPr>
              <a:t>Advisory Committee</a:t>
            </a:r>
          </a:p>
          <a:p>
            <a:r>
              <a:rPr lang="en-US" sz="1200" dirty="0">
                <a:solidFill>
                  <a:schemeClr val="bg2">
                    <a:lumMod val="50000"/>
                  </a:schemeClr>
                </a:solidFill>
                <a:ea typeface="Open Sans" panose="020B0606030504020204" pitchFamily="34" charset="0"/>
                <a:cs typeface="Open Sans" panose="020B0606030504020204" pitchFamily="34" charset="0"/>
              </a:rPr>
              <a:t>Sub-committees</a:t>
            </a:r>
          </a:p>
          <a:p>
            <a:pPr marL="171450" indent="-171450">
              <a:buFont typeface="Arial" panose="020B0604020202020204" pitchFamily="34" charset="0"/>
              <a:buChar char="•"/>
            </a:pPr>
            <a:r>
              <a:rPr lang="en-US" sz="1200" dirty="0">
                <a:solidFill>
                  <a:schemeClr val="bg2">
                    <a:lumMod val="50000"/>
                  </a:schemeClr>
                </a:solidFill>
                <a:ea typeface="Open Sans" panose="020B0606030504020204" pitchFamily="34" charset="0"/>
                <a:cs typeface="Open Sans" panose="020B0606030504020204" pitchFamily="34" charset="0"/>
              </a:rPr>
              <a:t>Mission, Vision &amp; Value Proposition</a:t>
            </a:r>
          </a:p>
          <a:p>
            <a:pPr marL="171450" indent="-171450">
              <a:buFont typeface="Arial" panose="020B0604020202020204" pitchFamily="34" charset="0"/>
              <a:buChar char="•"/>
            </a:pPr>
            <a:r>
              <a:rPr lang="en-US" sz="1200" dirty="0">
                <a:solidFill>
                  <a:schemeClr val="bg2">
                    <a:lumMod val="50000"/>
                  </a:schemeClr>
                </a:solidFill>
                <a:ea typeface="Open Sans" panose="020B0606030504020204" pitchFamily="34" charset="0"/>
                <a:cs typeface="Open Sans" panose="020B0606030504020204" pitchFamily="34" charset="0"/>
              </a:rPr>
              <a:t>Name</a:t>
            </a:r>
          </a:p>
          <a:p>
            <a:pPr marL="171450" indent="-171450">
              <a:buFont typeface="Arial" panose="020B0604020202020204" pitchFamily="34" charset="0"/>
              <a:buChar char="•"/>
            </a:pPr>
            <a:r>
              <a:rPr lang="en-US" sz="1200" dirty="0">
                <a:solidFill>
                  <a:schemeClr val="bg2">
                    <a:lumMod val="50000"/>
                  </a:schemeClr>
                </a:solidFill>
                <a:ea typeface="Open Sans" panose="020B0606030504020204" pitchFamily="34" charset="0"/>
                <a:cs typeface="Open Sans" panose="020B0606030504020204" pitchFamily="34" charset="0"/>
              </a:rPr>
              <a:t>Winter Meeting</a:t>
            </a:r>
          </a:p>
          <a:p>
            <a:pPr algn="ctr"/>
            <a:endParaRPr lang="tr-TR" sz="1100" dirty="0">
              <a:solidFill>
                <a:schemeClr val="bg2">
                  <a:lumMod val="50000"/>
                </a:schemeClr>
              </a:solidFill>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4C8D7DE2-9382-4269-AD25-02DB1E1DD42B}"/>
              </a:ext>
            </a:extLst>
          </p:cNvPr>
          <p:cNvSpPr txBox="1"/>
          <p:nvPr/>
        </p:nvSpPr>
        <p:spPr>
          <a:xfrm>
            <a:off x="2822081" y="3755618"/>
            <a:ext cx="1980948" cy="292388"/>
          </a:xfrm>
          <a:prstGeom prst="rect">
            <a:avLst/>
          </a:prstGeom>
          <a:noFill/>
        </p:spPr>
        <p:txBody>
          <a:bodyPr wrap="square" rtlCol="0">
            <a:spAutoFit/>
          </a:bodyPr>
          <a:lstStyle/>
          <a:p>
            <a:pPr algn="ctr"/>
            <a:r>
              <a:rPr lang="en-US" sz="1300" b="1" spc="50" dirty="0">
                <a:solidFill>
                  <a:schemeClr val="accent1"/>
                </a:solidFill>
                <a:ea typeface="Open Sans" panose="020B0606030504020204" pitchFamily="34" charset="0"/>
                <a:cs typeface="Open Sans" panose="020B0606030504020204" pitchFamily="34" charset="0"/>
              </a:rPr>
              <a:t>September 19, 2016</a:t>
            </a:r>
          </a:p>
        </p:txBody>
      </p:sp>
      <p:sp>
        <p:nvSpPr>
          <p:cNvPr id="21" name="TextBox 20">
            <a:extLst>
              <a:ext uri="{FF2B5EF4-FFF2-40B4-BE49-F238E27FC236}">
                <a16:creationId xmlns:a16="http://schemas.microsoft.com/office/drawing/2014/main" id="{6D4F739E-6B99-43DF-A072-525C14AED199}"/>
              </a:ext>
            </a:extLst>
          </p:cNvPr>
          <p:cNvSpPr txBox="1"/>
          <p:nvPr/>
        </p:nvSpPr>
        <p:spPr>
          <a:xfrm>
            <a:off x="7803040" y="3755618"/>
            <a:ext cx="1495583" cy="492443"/>
          </a:xfrm>
          <a:prstGeom prst="rect">
            <a:avLst/>
          </a:prstGeom>
          <a:noFill/>
        </p:spPr>
        <p:txBody>
          <a:bodyPr wrap="square" rtlCol="0">
            <a:spAutoFit/>
          </a:bodyPr>
          <a:lstStyle/>
          <a:p>
            <a:pPr algn="ctr"/>
            <a:r>
              <a:rPr lang="en-US" sz="1300" b="1" spc="50" dirty="0">
                <a:solidFill>
                  <a:schemeClr val="accent1"/>
                </a:solidFill>
                <a:latin typeface="+mj-lt"/>
                <a:ea typeface="Open Sans" panose="020B0606030504020204" pitchFamily="34" charset="0"/>
                <a:cs typeface="Open Sans" panose="020B0606030504020204" pitchFamily="34" charset="0"/>
              </a:rPr>
              <a:t>2</a:t>
            </a:r>
            <a:r>
              <a:rPr lang="en-US" sz="1300" b="1" spc="50" baseline="30000" dirty="0">
                <a:solidFill>
                  <a:schemeClr val="accent1"/>
                </a:solidFill>
                <a:latin typeface="+mj-lt"/>
                <a:ea typeface="Open Sans" panose="020B0606030504020204" pitchFamily="34" charset="0"/>
                <a:cs typeface="Open Sans" panose="020B0606030504020204" pitchFamily="34" charset="0"/>
              </a:rPr>
              <a:t>nd</a:t>
            </a:r>
            <a:r>
              <a:rPr lang="en-US" sz="1300" b="1" spc="50" dirty="0">
                <a:solidFill>
                  <a:schemeClr val="accent1"/>
                </a:solidFill>
                <a:latin typeface="+mj-lt"/>
                <a:ea typeface="Open Sans" panose="020B0606030504020204" pitchFamily="34" charset="0"/>
                <a:cs typeface="Open Sans" panose="020B0606030504020204" pitchFamily="34" charset="0"/>
              </a:rPr>
              <a:t> &amp; 3</a:t>
            </a:r>
            <a:r>
              <a:rPr lang="en-US" sz="1300" b="1" spc="50" baseline="30000" dirty="0">
                <a:solidFill>
                  <a:schemeClr val="accent1"/>
                </a:solidFill>
                <a:latin typeface="+mj-lt"/>
                <a:ea typeface="Open Sans" panose="020B0606030504020204" pitchFamily="34" charset="0"/>
                <a:cs typeface="Open Sans" panose="020B0606030504020204" pitchFamily="34" charset="0"/>
              </a:rPr>
              <a:t>rd</a:t>
            </a:r>
            <a:r>
              <a:rPr lang="en-US" sz="1300" b="1" spc="50" dirty="0">
                <a:solidFill>
                  <a:schemeClr val="accent1"/>
                </a:solidFill>
                <a:latin typeface="+mj-lt"/>
                <a:ea typeface="Open Sans" panose="020B0606030504020204" pitchFamily="34" charset="0"/>
                <a:cs typeface="Open Sans" panose="020B0606030504020204" pitchFamily="34" charset="0"/>
              </a:rPr>
              <a:t> Quarter 2017</a:t>
            </a:r>
          </a:p>
        </p:txBody>
      </p:sp>
      <p:sp>
        <p:nvSpPr>
          <p:cNvPr id="23" name="TextBox 22">
            <a:extLst>
              <a:ext uri="{FF2B5EF4-FFF2-40B4-BE49-F238E27FC236}">
                <a16:creationId xmlns:a16="http://schemas.microsoft.com/office/drawing/2014/main" id="{CBCDB3CF-6552-4ECD-B161-969E441BF114}"/>
              </a:ext>
            </a:extLst>
          </p:cNvPr>
          <p:cNvSpPr txBox="1"/>
          <p:nvPr/>
        </p:nvSpPr>
        <p:spPr>
          <a:xfrm>
            <a:off x="4795848" y="5970212"/>
            <a:ext cx="3011892" cy="600164"/>
          </a:xfrm>
          <a:prstGeom prst="rect">
            <a:avLst/>
          </a:prstGeom>
          <a:noFill/>
        </p:spPr>
        <p:txBody>
          <a:bodyPr wrap="square" rtlCol="0">
            <a:spAutoFit/>
          </a:bodyPr>
          <a:lstStyle/>
          <a:p>
            <a:pPr algn="ctr"/>
            <a:r>
              <a:rPr lang="en-US" sz="1100" b="1" dirty="0"/>
              <a:t>Carrier attendees: </a:t>
            </a:r>
            <a:r>
              <a:rPr lang="en-US" sz="1100" dirty="0"/>
              <a:t>Chubb, Travelers, Hartford, </a:t>
            </a:r>
          </a:p>
          <a:p>
            <a:pPr algn="ctr"/>
            <a:r>
              <a:rPr lang="en-US" sz="1100" dirty="0"/>
              <a:t>Liberty Mutual, Grange, State Auto, ASI Lloyds, </a:t>
            </a:r>
          </a:p>
          <a:p>
            <a:pPr algn="ctr"/>
            <a:r>
              <a:rPr lang="en-US" sz="1100" dirty="0"/>
              <a:t>Utica National, </a:t>
            </a:r>
            <a:r>
              <a:rPr lang="en-US" sz="1100" dirty="0" err="1"/>
              <a:t>AmTrust</a:t>
            </a:r>
            <a:r>
              <a:rPr lang="en-US" sz="1100" dirty="0"/>
              <a:t>, Aegis Insurance</a:t>
            </a:r>
          </a:p>
        </p:txBody>
      </p:sp>
    </p:spTree>
    <p:extLst>
      <p:ext uri="{BB962C8B-B14F-4D97-AF65-F5344CB8AC3E}">
        <p14:creationId xmlns:p14="http://schemas.microsoft.com/office/powerpoint/2010/main" val="96295886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DF47-55D1-48A9-8022-C622D93E92EA}"/>
              </a:ext>
            </a:extLst>
          </p:cNvPr>
          <p:cNvSpPr>
            <a:spLocks noGrp="1"/>
          </p:cNvSpPr>
          <p:nvPr>
            <p:ph type="title"/>
          </p:nvPr>
        </p:nvSpPr>
        <p:spPr/>
        <p:txBody>
          <a:bodyPr>
            <a:normAutofit/>
          </a:bodyPr>
          <a:lstStyle/>
          <a:p>
            <a:r>
              <a:rPr lang="en-US" sz="4000" b="1" dirty="0">
                <a:latin typeface="Franklin Gothic Demi" panose="020B0703020102020204" pitchFamily="34" charset="0"/>
              </a:rPr>
              <a:t>Mission &amp; Vision</a:t>
            </a:r>
          </a:p>
        </p:txBody>
      </p:sp>
      <p:sp>
        <p:nvSpPr>
          <p:cNvPr id="3" name="Content Placeholder 2">
            <a:extLst>
              <a:ext uri="{FF2B5EF4-FFF2-40B4-BE49-F238E27FC236}">
                <a16:creationId xmlns:a16="http://schemas.microsoft.com/office/drawing/2014/main" id="{4D9C1832-95C5-4D68-A58C-79DB84009772}"/>
              </a:ext>
            </a:extLst>
          </p:cNvPr>
          <p:cNvSpPr>
            <a:spLocks noGrp="1"/>
          </p:cNvSpPr>
          <p:nvPr>
            <p:ph idx="1"/>
          </p:nvPr>
        </p:nvSpPr>
        <p:spPr>
          <a:xfrm>
            <a:off x="581192" y="2180496"/>
            <a:ext cx="11029615" cy="4258941"/>
          </a:xfrm>
        </p:spPr>
        <p:txBody>
          <a:bodyPr>
            <a:normAutofit/>
          </a:bodyPr>
          <a:lstStyle/>
          <a:p>
            <a:pPr marL="0" indent="0">
              <a:buNone/>
            </a:pPr>
            <a:r>
              <a:rPr lang="en-US" sz="2400" b="1" dirty="0">
                <a:latin typeface="+mn-lt"/>
              </a:rPr>
              <a:t>Our Mission</a:t>
            </a:r>
          </a:p>
          <a:p>
            <a:pPr marL="0" indent="0">
              <a:buNone/>
            </a:pPr>
            <a:r>
              <a:rPr lang="en-US" sz="2400" dirty="0">
                <a:latin typeface="+mn-lt"/>
              </a:rPr>
              <a:t>We are a forum to collaborate with our industry partners. Our goal is to work together for productive relationships with carriers, associations, channel partners and peers to evolve the collective value of insurance networks.</a:t>
            </a:r>
          </a:p>
          <a:p>
            <a:pPr marL="0" indent="0">
              <a:buNone/>
            </a:pPr>
            <a:br>
              <a:rPr lang="en-US" sz="2400" b="1" dirty="0">
                <a:latin typeface="+mn-lt"/>
              </a:rPr>
            </a:br>
            <a:r>
              <a:rPr lang="en-US" sz="2400" b="1" dirty="0">
                <a:latin typeface="+mn-lt"/>
              </a:rPr>
              <a:t>Our Vision</a:t>
            </a:r>
          </a:p>
          <a:p>
            <a:pPr marL="0" indent="0">
              <a:buNone/>
            </a:pPr>
            <a:r>
              <a:rPr lang="en-US" sz="2400" dirty="0">
                <a:latin typeface="+mn-lt"/>
              </a:rPr>
              <a:t>The Insurance Networks Alliance is the principal organization promoting the critical role of insurance networks to the independent agent distribution channel.</a:t>
            </a:r>
          </a:p>
          <a:p>
            <a:pPr marL="0" indent="0" algn="ctr">
              <a:buNone/>
            </a:pPr>
            <a:endParaRPr lang="en-US" sz="2400" b="1" dirty="0"/>
          </a:p>
          <a:p>
            <a:pPr marL="0" indent="0">
              <a:buNone/>
            </a:pPr>
            <a:endParaRPr lang="en-US" sz="2000" b="1" dirty="0"/>
          </a:p>
        </p:txBody>
      </p:sp>
    </p:spTree>
    <p:extLst>
      <p:ext uri="{BB962C8B-B14F-4D97-AF65-F5344CB8AC3E}">
        <p14:creationId xmlns:p14="http://schemas.microsoft.com/office/powerpoint/2010/main" val="512502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C6A39E-8A7B-4F31-8139-20B21A426701}"/>
              </a:ext>
            </a:extLst>
          </p:cNvPr>
          <p:cNvPicPr>
            <a:picLocks noChangeAspect="1"/>
          </p:cNvPicPr>
          <p:nvPr/>
        </p:nvPicPr>
        <p:blipFill rotWithShape="1">
          <a:blip r:embed="rId3"/>
          <a:srcRect l="594" r="-1" b="261"/>
          <a:stretch/>
        </p:blipFill>
        <p:spPr>
          <a:xfrm>
            <a:off x="437029" y="1803893"/>
            <a:ext cx="3661084" cy="4930720"/>
          </a:xfrm>
          <a:prstGeom prst="rect">
            <a:avLst/>
          </a:prstGeom>
        </p:spPr>
      </p:pic>
      <p:sp>
        <p:nvSpPr>
          <p:cNvPr id="2" name="Title 1">
            <a:extLst>
              <a:ext uri="{FF2B5EF4-FFF2-40B4-BE49-F238E27FC236}">
                <a16:creationId xmlns:a16="http://schemas.microsoft.com/office/drawing/2014/main" id="{99A7DF47-55D1-48A9-8022-C622D93E92EA}"/>
              </a:ext>
            </a:extLst>
          </p:cNvPr>
          <p:cNvSpPr>
            <a:spLocks noGrp="1"/>
          </p:cNvSpPr>
          <p:nvPr>
            <p:ph type="title"/>
          </p:nvPr>
        </p:nvSpPr>
        <p:spPr>
          <a:xfrm>
            <a:off x="581192" y="702156"/>
            <a:ext cx="11029616" cy="1013800"/>
          </a:xfrm>
        </p:spPr>
        <p:txBody>
          <a:bodyPr>
            <a:normAutofit/>
          </a:bodyPr>
          <a:lstStyle/>
          <a:p>
            <a:r>
              <a:rPr lang="en-US" b="1">
                <a:latin typeface="Franklin Gothic Demi" panose="020B0703020102020204" pitchFamily="34" charset="0"/>
              </a:rPr>
              <a:t>Insurance Networks</a:t>
            </a:r>
          </a:p>
        </p:txBody>
      </p:sp>
      <p:sp>
        <p:nvSpPr>
          <p:cNvPr id="3" name="Content Placeholder 2">
            <a:extLst>
              <a:ext uri="{FF2B5EF4-FFF2-40B4-BE49-F238E27FC236}">
                <a16:creationId xmlns:a16="http://schemas.microsoft.com/office/drawing/2014/main" id="{4D9C1832-95C5-4D68-A58C-79DB84009772}"/>
              </a:ext>
            </a:extLst>
          </p:cNvPr>
          <p:cNvSpPr>
            <a:spLocks noGrp="1"/>
          </p:cNvSpPr>
          <p:nvPr>
            <p:ph idx="1"/>
          </p:nvPr>
        </p:nvSpPr>
        <p:spPr>
          <a:xfrm>
            <a:off x="4475858" y="2037236"/>
            <a:ext cx="7236530" cy="4659408"/>
          </a:xfrm>
        </p:spPr>
        <p:txBody>
          <a:bodyPr>
            <a:normAutofit fontScale="92500" lnSpcReduction="20000"/>
          </a:bodyPr>
          <a:lstStyle/>
          <a:p>
            <a:pPr marL="0" indent="0">
              <a:lnSpc>
                <a:spcPct val="90000"/>
              </a:lnSpc>
              <a:buNone/>
            </a:pPr>
            <a:r>
              <a:rPr lang="en-US" sz="2100" b="1" dirty="0">
                <a:latin typeface="+mn-lt"/>
              </a:rPr>
              <a:t>2017 </a:t>
            </a:r>
            <a:r>
              <a:rPr lang="en-US" sz="2100" b="1" i="1" dirty="0">
                <a:latin typeface="+mn-lt"/>
              </a:rPr>
              <a:t>Insurance Journal </a:t>
            </a:r>
            <a:r>
              <a:rPr lang="en-US" sz="2100" b="1" dirty="0">
                <a:latin typeface="+mn-lt"/>
              </a:rPr>
              <a:t>Top 20 Agency Partnerships</a:t>
            </a:r>
          </a:p>
          <a:p>
            <a:pPr>
              <a:lnSpc>
                <a:spcPct val="90000"/>
              </a:lnSpc>
            </a:pPr>
            <a:r>
              <a:rPr lang="en-US" sz="2100" dirty="0">
                <a:latin typeface="+mn-lt"/>
              </a:rPr>
              <a:t>$2.9B in revenue </a:t>
            </a:r>
          </a:p>
          <a:p>
            <a:pPr>
              <a:lnSpc>
                <a:spcPct val="90000"/>
              </a:lnSpc>
            </a:pPr>
            <a:r>
              <a:rPr lang="en-US" sz="2100" dirty="0">
                <a:latin typeface="+mn-lt"/>
              </a:rPr>
              <a:t>Represent over 17,000 agencies </a:t>
            </a:r>
          </a:p>
          <a:p>
            <a:pPr>
              <a:lnSpc>
                <a:spcPct val="90000"/>
              </a:lnSpc>
            </a:pPr>
            <a:r>
              <a:rPr lang="en-US" sz="2100" dirty="0">
                <a:latin typeface="+mn-lt"/>
              </a:rPr>
              <a:t>Most serve multi-state territories </a:t>
            </a:r>
          </a:p>
          <a:p>
            <a:pPr>
              <a:lnSpc>
                <a:spcPct val="90000"/>
              </a:lnSpc>
            </a:pPr>
            <a:r>
              <a:rPr lang="en-US" sz="2100" dirty="0">
                <a:latin typeface="+mn-lt"/>
              </a:rPr>
              <a:t>Represent large numbers of national, super regional and regional insurance companies </a:t>
            </a:r>
          </a:p>
          <a:p>
            <a:pPr>
              <a:lnSpc>
                <a:spcPct val="90000"/>
              </a:lnSpc>
            </a:pPr>
            <a:r>
              <a:rPr lang="en-US" sz="2100" dirty="0">
                <a:latin typeface="+mn-lt"/>
              </a:rPr>
              <a:t>Variations in number of members, lines of business and average revenue size per member</a:t>
            </a:r>
          </a:p>
          <a:p>
            <a:pPr>
              <a:lnSpc>
                <a:spcPct val="90000"/>
              </a:lnSpc>
            </a:pPr>
            <a:r>
              <a:rPr lang="en-US" sz="2100" dirty="0">
                <a:latin typeface="+mn-lt"/>
              </a:rPr>
              <a:t>Mostly personal lines and small commercial focused but not all…</a:t>
            </a:r>
            <a:br>
              <a:rPr lang="en-US" sz="2100" dirty="0">
                <a:latin typeface="+mn-lt"/>
              </a:rPr>
            </a:br>
            <a:endParaRPr lang="en-US" sz="2100" dirty="0">
              <a:latin typeface="+mn-lt"/>
            </a:endParaRPr>
          </a:p>
          <a:p>
            <a:pPr marL="0" indent="0">
              <a:lnSpc>
                <a:spcPct val="90000"/>
              </a:lnSpc>
              <a:buNone/>
            </a:pPr>
            <a:r>
              <a:rPr lang="en-US" sz="2100" b="1" dirty="0">
                <a:latin typeface="+mn-lt"/>
              </a:rPr>
              <a:t>Live Oak Bank Research</a:t>
            </a:r>
          </a:p>
          <a:p>
            <a:pPr>
              <a:lnSpc>
                <a:spcPct val="90000"/>
              </a:lnSpc>
            </a:pPr>
            <a:r>
              <a:rPr lang="en-US" sz="2100" dirty="0">
                <a:latin typeface="+mn-lt"/>
              </a:rPr>
              <a:t>75+ P&amp;C focused Networks</a:t>
            </a:r>
          </a:p>
          <a:p>
            <a:pPr>
              <a:lnSpc>
                <a:spcPct val="90000"/>
              </a:lnSpc>
            </a:pPr>
            <a:r>
              <a:rPr lang="en-US" sz="2100" dirty="0">
                <a:latin typeface="+mn-lt"/>
              </a:rPr>
              <a:t>Networks Represent 20,000+ agencies</a:t>
            </a:r>
          </a:p>
          <a:p>
            <a:pPr>
              <a:lnSpc>
                <a:spcPct val="90000"/>
              </a:lnSpc>
            </a:pPr>
            <a:r>
              <a:rPr lang="en-US" sz="2100" dirty="0">
                <a:latin typeface="+mn-lt"/>
              </a:rPr>
              <a:t>There are more out there… </a:t>
            </a:r>
          </a:p>
          <a:p>
            <a:pPr>
              <a:lnSpc>
                <a:spcPct val="90000"/>
              </a:lnSpc>
            </a:pPr>
            <a:endParaRPr lang="en-US" sz="1400" dirty="0">
              <a:latin typeface="+mn-lt"/>
            </a:endParaRPr>
          </a:p>
        </p:txBody>
      </p:sp>
    </p:spTree>
    <p:extLst>
      <p:ext uri="{BB962C8B-B14F-4D97-AF65-F5344CB8AC3E}">
        <p14:creationId xmlns:p14="http://schemas.microsoft.com/office/powerpoint/2010/main" val="63499035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DF47-55D1-48A9-8022-C622D93E92EA}"/>
              </a:ext>
            </a:extLst>
          </p:cNvPr>
          <p:cNvSpPr>
            <a:spLocks noGrp="1"/>
          </p:cNvSpPr>
          <p:nvPr>
            <p:ph type="title"/>
          </p:nvPr>
        </p:nvSpPr>
        <p:spPr/>
        <p:txBody>
          <a:bodyPr>
            <a:normAutofit/>
          </a:bodyPr>
          <a:lstStyle/>
          <a:p>
            <a:r>
              <a:rPr lang="en-US" sz="4000" b="1" dirty="0">
                <a:latin typeface="Franklin Gothic Demi" panose="020B0703020102020204" pitchFamily="34" charset="0"/>
              </a:rPr>
              <a:t>Insurance Networks</a:t>
            </a:r>
          </a:p>
        </p:txBody>
      </p:sp>
      <p:sp>
        <p:nvSpPr>
          <p:cNvPr id="3" name="Content Placeholder 2">
            <a:extLst>
              <a:ext uri="{FF2B5EF4-FFF2-40B4-BE49-F238E27FC236}">
                <a16:creationId xmlns:a16="http://schemas.microsoft.com/office/drawing/2014/main" id="{4D9C1832-95C5-4D68-A58C-79DB84009772}"/>
              </a:ext>
            </a:extLst>
          </p:cNvPr>
          <p:cNvSpPr>
            <a:spLocks noGrp="1"/>
          </p:cNvSpPr>
          <p:nvPr>
            <p:ph idx="1"/>
          </p:nvPr>
        </p:nvSpPr>
        <p:spPr>
          <a:xfrm>
            <a:off x="605527" y="1974451"/>
            <a:ext cx="10445685" cy="4463040"/>
          </a:xfrm>
        </p:spPr>
        <p:txBody>
          <a:bodyPr anchor="t"/>
          <a:lstStyle/>
          <a:p>
            <a:pPr marL="0" indent="0">
              <a:buNone/>
            </a:pPr>
            <a:r>
              <a:rPr lang="en-US" sz="2800" b="1" dirty="0">
                <a:latin typeface="+mn-lt"/>
              </a:rPr>
              <a:t>Market Trends</a:t>
            </a:r>
          </a:p>
          <a:p>
            <a:r>
              <a:rPr lang="en-US" sz="2800" dirty="0">
                <a:latin typeface="+mn-lt"/>
              </a:rPr>
              <a:t>Carrier’s production expectations for directly appointed agents</a:t>
            </a:r>
          </a:p>
          <a:p>
            <a:r>
              <a:rPr lang="en-US" sz="2800" dirty="0">
                <a:latin typeface="+mn-lt"/>
              </a:rPr>
              <a:t>Former captive agents going independent</a:t>
            </a:r>
          </a:p>
          <a:p>
            <a:r>
              <a:rPr lang="en-US" sz="2800" dirty="0">
                <a:latin typeface="+mn-lt"/>
              </a:rPr>
              <a:t>Current captive agents needing market access </a:t>
            </a:r>
          </a:p>
          <a:p>
            <a:r>
              <a:rPr lang="en-US" sz="2800" dirty="0">
                <a:latin typeface="+mn-lt"/>
              </a:rPr>
              <a:t>Carriers looking for efficient agency distribution model </a:t>
            </a:r>
          </a:p>
          <a:p>
            <a:r>
              <a:rPr lang="en-US" sz="2800" dirty="0">
                <a:latin typeface="+mn-lt"/>
              </a:rPr>
              <a:t>Agents looking for benefits beyond market access from their network relationship</a:t>
            </a:r>
            <a:endParaRPr lang="en-US" sz="2000" dirty="0"/>
          </a:p>
        </p:txBody>
      </p:sp>
    </p:spTree>
    <p:extLst>
      <p:ext uri="{BB962C8B-B14F-4D97-AF65-F5344CB8AC3E}">
        <p14:creationId xmlns:p14="http://schemas.microsoft.com/office/powerpoint/2010/main" val="37274672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DF47-55D1-48A9-8022-C622D93E92EA}"/>
              </a:ext>
            </a:extLst>
          </p:cNvPr>
          <p:cNvSpPr>
            <a:spLocks noGrp="1"/>
          </p:cNvSpPr>
          <p:nvPr>
            <p:ph type="title"/>
          </p:nvPr>
        </p:nvSpPr>
        <p:spPr/>
        <p:txBody>
          <a:bodyPr>
            <a:normAutofit/>
          </a:bodyPr>
          <a:lstStyle/>
          <a:p>
            <a:r>
              <a:rPr lang="en-US" sz="4000" b="1" dirty="0">
                <a:latin typeface="Franklin Gothic Demi" panose="020B0703020102020204" pitchFamily="34" charset="0"/>
              </a:rPr>
              <a:t>Goals for This Meeting</a:t>
            </a:r>
          </a:p>
        </p:txBody>
      </p:sp>
      <p:sp>
        <p:nvSpPr>
          <p:cNvPr id="3" name="Content Placeholder 2">
            <a:extLst>
              <a:ext uri="{FF2B5EF4-FFF2-40B4-BE49-F238E27FC236}">
                <a16:creationId xmlns:a16="http://schemas.microsoft.com/office/drawing/2014/main" id="{4D9C1832-95C5-4D68-A58C-79DB84009772}"/>
              </a:ext>
            </a:extLst>
          </p:cNvPr>
          <p:cNvSpPr>
            <a:spLocks noGrp="1"/>
          </p:cNvSpPr>
          <p:nvPr>
            <p:ph idx="1"/>
          </p:nvPr>
        </p:nvSpPr>
        <p:spPr>
          <a:xfrm>
            <a:off x="323617" y="1935388"/>
            <a:ext cx="11080628" cy="4896856"/>
          </a:xfrm>
        </p:spPr>
        <p:txBody>
          <a:bodyPr>
            <a:normAutofit/>
          </a:bodyPr>
          <a:lstStyle/>
          <a:p>
            <a:pPr lvl="1"/>
            <a:r>
              <a:rPr lang="en-US" sz="2800" dirty="0">
                <a:latin typeface="+mn-lt"/>
              </a:rPr>
              <a:t>Raise awareness and provide education concerning opportunities and issues facing Insurance Networks</a:t>
            </a:r>
          </a:p>
          <a:p>
            <a:pPr lvl="1"/>
            <a:r>
              <a:rPr lang="en-US" sz="2800" dirty="0">
                <a:latin typeface="+mn-lt"/>
              </a:rPr>
              <a:t>Confirm there is a need for an Insurance Networks trade group</a:t>
            </a:r>
          </a:p>
          <a:p>
            <a:pPr lvl="1"/>
            <a:r>
              <a:rPr lang="en-US" sz="2800" dirty="0">
                <a:latin typeface="+mn-lt"/>
              </a:rPr>
              <a:t>Answer 3 Questions	</a:t>
            </a:r>
          </a:p>
          <a:p>
            <a:pPr marL="1428750" lvl="2" indent="-514350">
              <a:buFont typeface="+mj-lt"/>
              <a:buAutoNum type="arabicPeriod"/>
            </a:pPr>
            <a:r>
              <a:rPr lang="en-US" sz="2800" dirty="0">
                <a:latin typeface="+mn-lt"/>
              </a:rPr>
              <a:t>Do you see value in the programing provided during this event?</a:t>
            </a:r>
          </a:p>
          <a:p>
            <a:pPr marL="1428750" lvl="2" indent="-514350">
              <a:buFont typeface="+mj-lt"/>
              <a:buAutoNum type="arabicPeriod"/>
            </a:pPr>
            <a:r>
              <a:rPr lang="en-US" sz="2800" dirty="0">
                <a:latin typeface="+mn-lt"/>
              </a:rPr>
              <a:t>What would you change and why?</a:t>
            </a:r>
          </a:p>
          <a:p>
            <a:pPr marL="1428750" lvl="2" indent="-514350">
              <a:buFont typeface="+mj-lt"/>
              <a:buAutoNum type="arabicPeriod"/>
            </a:pPr>
            <a:r>
              <a:rPr lang="en-US" sz="2800" dirty="0">
                <a:latin typeface="+mn-lt"/>
              </a:rPr>
              <a:t>Will you come to the next INA event / Join an</a:t>
            </a:r>
            <a:br>
              <a:rPr lang="en-US" sz="2800" dirty="0">
                <a:latin typeface="+mn-lt"/>
              </a:rPr>
            </a:br>
            <a:r>
              <a:rPr lang="en-US" sz="2800" dirty="0">
                <a:latin typeface="+mn-lt"/>
              </a:rPr>
              <a:t>INA Organization?</a:t>
            </a:r>
          </a:p>
          <a:p>
            <a:pPr marL="0" indent="0">
              <a:buNone/>
            </a:pPr>
            <a:endParaRPr lang="en-US" sz="2000" b="1" dirty="0"/>
          </a:p>
        </p:txBody>
      </p:sp>
    </p:spTree>
    <p:extLst>
      <p:ext uri="{BB962C8B-B14F-4D97-AF65-F5344CB8AC3E}">
        <p14:creationId xmlns:p14="http://schemas.microsoft.com/office/powerpoint/2010/main" val="3041789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2E32075D-9299-4657-87D7-B9987B7FDE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5D95637-A469-4DF8-B502-8B07F5BA5870}"/>
              </a:ext>
            </a:extLst>
          </p:cNvPr>
          <p:cNvPicPr>
            <a:picLocks noChangeAspect="1"/>
          </p:cNvPicPr>
          <p:nvPr/>
        </p:nvPicPr>
        <p:blipFill rotWithShape="1">
          <a:blip r:embed="rId2">
            <a:extLst>
              <a:ext uri="{28A0092B-C50C-407E-A947-70E740481C1C}">
                <a14:useLocalDpi xmlns:a14="http://schemas.microsoft.com/office/drawing/2010/main" val="0"/>
              </a:ext>
            </a:extLst>
          </a:blip>
          <a:srcRect l="2801" r="6424" b="-4"/>
          <a:stretch/>
        </p:blipFill>
        <p:spPr>
          <a:xfrm>
            <a:off x="657225" y="2361056"/>
            <a:ext cx="4962525" cy="3649219"/>
          </a:xfrm>
          <a:prstGeom prst="rect">
            <a:avLst/>
          </a:prstGeom>
        </p:spPr>
      </p:pic>
      <p:sp>
        <p:nvSpPr>
          <p:cNvPr id="3" name="Content Placeholder 2"/>
          <p:cNvSpPr>
            <a:spLocks noGrp="1"/>
          </p:cNvSpPr>
          <p:nvPr>
            <p:ph idx="1"/>
          </p:nvPr>
        </p:nvSpPr>
        <p:spPr>
          <a:xfrm>
            <a:off x="6335805" y="2140152"/>
            <a:ext cx="5275001" cy="4045683"/>
          </a:xfrm>
        </p:spPr>
        <p:txBody>
          <a:bodyPr anchor="t">
            <a:normAutofit/>
          </a:bodyPr>
          <a:lstStyle/>
          <a:p>
            <a:pPr marL="0" indent="0">
              <a:buNone/>
            </a:pPr>
            <a:br>
              <a:rPr lang="en-US" sz="4000" b="1" dirty="0">
                <a:latin typeface="+mn-lt"/>
              </a:rPr>
            </a:br>
            <a:r>
              <a:rPr lang="en-US" sz="4000" b="1" dirty="0">
                <a:latin typeface="+mn-lt"/>
              </a:rPr>
              <a:t>28</a:t>
            </a:r>
            <a:r>
              <a:rPr lang="en-US" sz="4000" dirty="0">
                <a:latin typeface="+mn-lt"/>
              </a:rPr>
              <a:t> Networks</a:t>
            </a:r>
          </a:p>
          <a:p>
            <a:pPr marL="0" indent="0">
              <a:buNone/>
            </a:pPr>
            <a:r>
              <a:rPr lang="en-US" sz="4000" b="1" dirty="0">
                <a:latin typeface="+mn-lt"/>
              </a:rPr>
              <a:t>28</a:t>
            </a:r>
            <a:r>
              <a:rPr lang="en-US" sz="4000" dirty="0">
                <a:latin typeface="+mn-lt"/>
              </a:rPr>
              <a:t> Carriers / Markets     </a:t>
            </a:r>
          </a:p>
          <a:p>
            <a:pPr marL="0" indent="0">
              <a:buNone/>
            </a:pPr>
            <a:r>
              <a:rPr lang="en-US" sz="4000" b="1" dirty="0">
                <a:latin typeface="+mn-lt"/>
              </a:rPr>
              <a:t>15</a:t>
            </a:r>
            <a:r>
              <a:rPr lang="en-US" sz="4000" dirty="0">
                <a:latin typeface="+mn-lt"/>
              </a:rPr>
              <a:t> Service Providers</a:t>
            </a:r>
          </a:p>
        </p:txBody>
      </p:sp>
      <p:sp>
        <p:nvSpPr>
          <p:cNvPr id="4" name="Title 1">
            <a:extLst>
              <a:ext uri="{FF2B5EF4-FFF2-40B4-BE49-F238E27FC236}">
                <a16:creationId xmlns:a16="http://schemas.microsoft.com/office/drawing/2014/main" id="{188068D5-04C5-40C2-8732-0F546A6AC59A}"/>
              </a:ext>
            </a:extLst>
          </p:cNvPr>
          <p:cNvSpPr>
            <a:spLocks noGrp="1"/>
          </p:cNvSpPr>
          <p:nvPr>
            <p:ph type="title"/>
          </p:nvPr>
        </p:nvSpPr>
        <p:spPr>
          <a:xfrm>
            <a:off x="581192" y="702156"/>
            <a:ext cx="11029616" cy="1013800"/>
          </a:xfrm>
        </p:spPr>
        <p:txBody>
          <a:bodyPr>
            <a:normAutofit/>
          </a:bodyPr>
          <a:lstStyle/>
          <a:p>
            <a:r>
              <a:rPr lang="en-US" b="1" dirty="0">
                <a:latin typeface="Franklin Gothic Demi" panose="020B0703020102020204" pitchFamily="34" charset="0"/>
              </a:rPr>
              <a:t>Attendance</a:t>
            </a:r>
          </a:p>
        </p:txBody>
      </p:sp>
    </p:spTree>
    <p:extLst>
      <p:ext uri="{BB962C8B-B14F-4D97-AF65-F5344CB8AC3E}">
        <p14:creationId xmlns:p14="http://schemas.microsoft.com/office/powerpoint/2010/main" val="104919114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4" y="2073679"/>
            <a:ext cx="10942752" cy="4307711"/>
          </a:xfrm>
        </p:spPr>
        <p:txBody>
          <a:bodyPr anchor="t">
            <a:normAutofit/>
          </a:bodyPr>
          <a:lstStyle/>
          <a:p>
            <a:pPr marL="0" indent="0">
              <a:buNone/>
            </a:pPr>
            <a:r>
              <a:rPr lang="en-US" sz="2800" b="1" dirty="0">
                <a:latin typeface="+mn-lt"/>
              </a:rPr>
              <a:t>Up Next… </a:t>
            </a:r>
          </a:p>
          <a:p>
            <a:pPr marL="2286000" indent="0">
              <a:buNone/>
            </a:pPr>
            <a:r>
              <a:rPr lang="en-US" sz="2600" dirty="0">
                <a:latin typeface="+mn-lt"/>
              </a:rPr>
              <a:t>Working with Member Agencies on Perpetuation, Growth</a:t>
            </a:r>
            <a:br>
              <a:rPr lang="en-US" sz="2600" dirty="0">
                <a:latin typeface="+mn-lt"/>
              </a:rPr>
            </a:br>
            <a:r>
              <a:rPr lang="en-US" sz="2600" dirty="0">
                <a:latin typeface="+mn-lt"/>
              </a:rPr>
              <a:t>and Acquisition</a:t>
            </a:r>
          </a:p>
          <a:p>
            <a:pPr marL="2855913" lvl="1" indent="-341313"/>
            <a:r>
              <a:rPr lang="en-US" sz="2600" dirty="0">
                <a:latin typeface="+mn-lt"/>
              </a:rPr>
              <a:t>How to help your agents meet their personal exit objectives while preserving your book of business</a:t>
            </a:r>
          </a:p>
          <a:p>
            <a:pPr marL="2855913" lvl="1" indent="-341313"/>
            <a:r>
              <a:rPr lang="en-US" sz="2600" dirty="0">
                <a:latin typeface="+mn-lt"/>
              </a:rPr>
              <a:t>Enhancing Network prosperity by assisting high potential agents to grow through acquisition</a:t>
            </a:r>
          </a:p>
        </p:txBody>
      </p:sp>
      <p:sp>
        <p:nvSpPr>
          <p:cNvPr id="4" name="Title 1">
            <a:extLst>
              <a:ext uri="{FF2B5EF4-FFF2-40B4-BE49-F238E27FC236}">
                <a16:creationId xmlns:a16="http://schemas.microsoft.com/office/drawing/2014/main" id="{BD2BA69F-A0A4-4585-BFB6-D3E676CB9B22}"/>
              </a:ext>
            </a:extLst>
          </p:cNvPr>
          <p:cNvSpPr>
            <a:spLocks noGrp="1"/>
          </p:cNvSpPr>
          <p:nvPr>
            <p:ph type="title"/>
          </p:nvPr>
        </p:nvSpPr>
        <p:spPr>
          <a:xfrm>
            <a:off x="581192" y="702156"/>
            <a:ext cx="11029616" cy="1013800"/>
          </a:xfrm>
        </p:spPr>
        <p:txBody>
          <a:bodyPr>
            <a:normAutofit/>
          </a:bodyPr>
          <a:lstStyle/>
          <a:p>
            <a:r>
              <a:rPr lang="en-US" sz="4000" b="1" dirty="0">
                <a:latin typeface="Franklin Gothic Demi" panose="020B0703020102020204" pitchFamily="34" charset="0"/>
              </a:rPr>
              <a:t>MONDAY </a:t>
            </a:r>
            <a:r>
              <a:rPr lang="en-US" sz="4000" b="1" dirty="0" err="1">
                <a:latin typeface="Franklin Gothic Demi" panose="020B0703020102020204" pitchFamily="34" charset="0"/>
              </a:rPr>
              <a:t>AGENda</a:t>
            </a:r>
            <a:endParaRPr lang="en-US" sz="4000" b="1" dirty="0">
              <a:latin typeface="Franklin Gothic Demi" panose="020B0703020102020204" pitchFamily="34" charset="0"/>
            </a:endParaRPr>
          </a:p>
        </p:txBody>
      </p:sp>
      <p:pic>
        <p:nvPicPr>
          <p:cNvPr id="6" name="Picture 5">
            <a:extLst>
              <a:ext uri="{FF2B5EF4-FFF2-40B4-BE49-F238E27FC236}">
                <a16:creationId xmlns:a16="http://schemas.microsoft.com/office/drawing/2014/main" id="{2C904969-1FC2-499C-8883-31A8BF2A0AEA}"/>
              </a:ext>
            </a:extLst>
          </p:cNvPr>
          <p:cNvPicPr>
            <a:picLocks noChangeAspect="1"/>
          </p:cNvPicPr>
          <p:nvPr/>
        </p:nvPicPr>
        <p:blipFill rotWithShape="1">
          <a:blip r:embed="rId2">
            <a:extLst>
              <a:ext uri="{28A0092B-C50C-407E-A947-70E740481C1C}">
                <a14:useLocalDpi xmlns:a14="http://schemas.microsoft.com/office/drawing/2010/main" val="0"/>
              </a:ext>
            </a:extLst>
          </a:blip>
          <a:srcRect l="23478" t="6232" b="14960"/>
          <a:stretch/>
        </p:blipFill>
        <p:spPr>
          <a:xfrm>
            <a:off x="845506" y="2831044"/>
            <a:ext cx="1722329" cy="210633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FA5217B-C6D4-4E45-B3DE-7F459099FEAE}"/>
              </a:ext>
            </a:extLst>
          </p:cNvPr>
          <p:cNvSpPr txBox="1"/>
          <p:nvPr/>
        </p:nvSpPr>
        <p:spPr>
          <a:xfrm>
            <a:off x="801666" y="5042185"/>
            <a:ext cx="2167003" cy="369332"/>
          </a:xfrm>
          <a:prstGeom prst="rect">
            <a:avLst/>
          </a:prstGeom>
          <a:noFill/>
        </p:spPr>
        <p:txBody>
          <a:bodyPr wrap="square" rtlCol="0">
            <a:spAutoFit/>
          </a:bodyPr>
          <a:lstStyle/>
          <a:p>
            <a:r>
              <a:rPr lang="en-US" b="1" dirty="0"/>
              <a:t>Jon </a:t>
            </a:r>
            <a:r>
              <a:rPr lang="en-US" b="1" dirty="0" err="1"/>
              <a:t>Persky</a:t>
            </a:r>
            <a:endParaRPr lang="en-US" b="1" dirty="0"/>
          </a:p>
        </p:txBody>
      </p:sp>
    </p:spTree>
    <p:extLst>
      <p:ext uri="{BB962C8B-B14F-4D97-AF65-F5344CB8AC3E}">
        <p14:creationId xmlns:p14="http://schemas.microsoft.com/office/powerpoint/2010/main" val="24351367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982" y="2180495"/>
            <a:ext cx="11029615" cy="4307711"/>
          </a:xfrm>
        </p:spPr>
        <p:txBody>
          <a:bodyPr anchor="t">
            <a:normAutofit fontScale="92500" lnSpcReduction="10000"/>
          </a:bodyPr>
          <a:lstStyle/>
          <a:p>
            <a:pPr marL="0" indent="0">
              <a:buNone/>
            </a:pPr>
            <a:r>
              <a:rPr lang="en-US" sz="2800" b="1" dirty="0">
                <a:latin typeface="+mn-lt"/>
              </a:rPr>
              <a:t>3:30 pm  </a:t>
            </a:r>
            <a:r>
              <a:rPr lang="en-US" sz="2800" dirty="0">
                <a:latin typeface="+mn-lt"/>
              </a:rPr>
              <a:t>Carrier Panel Discussion</a:t>
            </a:r>
          </a:p>
          <a:p>
            <a:pPr lvl="1"/>
            <a:endParaRPr lang="en-US" sz="2600" dirty="0">
              <a:latin typeface="+mn-lt"/>
            </a:endParaRPr>
          </a:p>
          <a:p>
            <a:pPr lvl="1"/>
            <a:endParaRPr lang="en-US" sz="2600" dirty="0">
              <a:latin typeface="+mn-lt"/>
            </a:endParaRPr>
          </a:p>
          <a:p>
            <a:pPr lvl="1"/>
            <a:endParaRPr lang="en-US" sz="2600" dirty="0">
              <a:latin typeface="+mn-lt"/>
            </a:endParaRPr>
          </a:p>
          <a:p>
            <a:pPr lvl="1"/>
            <a:endParaRPr lang="en-US" sz="2600" dirty="0">
              <a:latin typeface="+mn-lt"/>
            </a:endParaRPr>
          </a:p>
          <a:p>
            <a:pPr lvl="1"/>
            <a:r>
              <a:rPr lang="en-US" sz="2600" dirty="0">
                <a:latin typeface="+mn-lt"/>
              </a:rPr>
              <a:t>Carrier expectations for a Networked Group</a:t>
            </a:r>
          </a:p>
          <a:p>
            <a:pPr lvl="1"/>
            <a:r>
              <a:rPr lang="en-US" sz="2600" dirty="0">
                <a:latin typeface="+mn-lt"/>
              </a:rPr>
              <a:t>Critical issues for the Network-Carrier relationship</a:t>
            </a:r>
          </a:p>
          <a:p>
            <a:pPr marL="0" indent="0">
              <a:buNone/>
            </a:pPr>
            <a:br>
              <a:rPr lang="en-US" sz="2800" b="1" dirty="0">
                <a:latin typeface="+mn-lt"/>
              </a:rPr>
            </a:br>
            <a:r>
              <a:rPr lang="en-US" sz="2800" b="1" dirty="0">
                <a:latin typeface="+mn-lt"/>
              </a:rPr>
              <a:t>5:00-6:30 pm  </a:t>
            </a:r>
            <a:r>
              <a:rPr lang="en-US" sz="2800" dirty="0">
                <a:latin typeface="+mn-lt"/>
              </a:rPr>
              <a:t>Networking Reception</a:t>
            </a:r>
          </a:p>
        </p:txBody>
      </p:sp>
      <p:sp>
        <p:nvSpPr>
          <p:cNvPr id="4" name="Title 1">
            <a:extLst>
              <a:ext uri="{FF2B5EF4-FFF2-40B4-BE49-F238E27FC236}">
                <a16:creationId xmlns:a16="http://schemas.microsoft.com/office/drawing/2014/main" id="{BD2BA69F-A0A4-4585-BFB6-D3E676CB9B22}"/>
              </a:ext>
            </a:extLst>
          </p:cNvPr>
          <p:cNvSpPr>
            <a:spLocks noGrp="1"/>
          </p:cNvSpPr>
          <p:nvPr>
            <p:ph type="title"/>
          </p:nvPr>
        </p:nvSpPr>
        <p:spPr>
          <a:xfrm>
            <a:off x="581192" y="702156"/>
            <a:ext cx="11029616" cy="1013800"/>
          </a:xfrm>
        </p:spPr>
        <p:txBody>
          <a:bodyPr>
            <a:normAutofit/>
          </a:bodyPr>
          <a:lstStyle/>
          <a:p>
            <a:r>
              <a:rPr lang="en-US" sz="4000" b="1" dirty="0">
                <a:latin typeface="Franklin Gothic Demi" panose="020B0703020102020204" pitchFamily="34" charset="0"/>
              </a:rPr>
              <a:t>MONDAY </a:t>
            </a:r>
            <a:r>
              <a:rPr lang="en-US" sz="4000" b="1" dirty="0" err="1">
                <a:latin typeface="Franklin Gothic Demi" panose="020B0703020102020204" pitchFamily="34" charset="0"/>
              </a:rPr>
              <a:t>AGENda</a:t>
            </a:r>
            <a:endParaRPr lang="en-US" sz="4000" b="1" dirty="0">
              <a:latin typeface="Franklin Gothic Demi" panose="020B0703020102020204" pitchFamily="34" charset="0"/>
            </a:endParaRPr>
          </a:p>
        </p:txBody>
      </p:sp>
      <p:pic>
        <p:nvPicPr>
          <p:cNvPr id="5" name="Picture 4">
            <a:extLst>
              <a:ext uri="{FF2B5EF4-FFF2-40B4-BE49-F238E27FC236}">
                <a16:creationId xmlns:a16="http://schemas.microsoft.com/office/drawing/2014/main" id="{5B4DDE39-1D09-4926-9382-17438B827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336" y="2814044"/>
            <a:ext cx="1266644" cy="1266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8227276F-5F4A-43EB-843E-2B8CC70DA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571" y="2814044"/>
            <a:ext cx="1285934" cy="1266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567E6E89-8958-4675-97F8-D127483F9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451" y="2813382"/>
            <a:ext cx="1267968" cy="1267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DCA1751B-E41C-4B3C-8A56-F05FB7AA9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03" y="2813382"/>
            <a:ext cx="1219200" cy="1267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486E899C-7B22-492E-B4BC-8B904F3E5883}"/>
              </a:ext>
            </a:extLst>
          </p:cNvPr>
          <p:cNvSpPr txBox="1"/>
          <p:nvPr/>
        </p:nvSpPr>
        <p:spPr>
          <a:xfrm>
            <a:off x="1962556" y="2981115"/>
            <a:ext cx="1534394" cy="830997"/>
          </a:xfrm>
          <a:prstGeom prst="rect">
            <a:avLst/>
          </a:prstGeom>
          <a:noFill/>
        </p:spPr>
        <p:txBody>
          <a:bodyPr wrap="none" rtlCol="0">
            <a:spAutoFit/>
          </a:bodyPr>
          <a:lstStyle/>
          <a:p>
            <a:r>
              <a:rPr lang="en-US" sz="1600" b="1" dirty="0"/>
              <a:t>Steve Pearson</a:t>
            </a:r>
            <a:br>
              <a:rPr lang="en-US" sz="1600" dirty="0"/>
            </a:br>
            <a:r>
              <a:rPr lang="en-US" sz="1600" dirty="0"/>
              <a:t>ISU</a:t>
            </a:r>
          </a:p>
          <a:p>
            <a:r>
              <a:rPr lang="en-US" sz="1600" i="1" dirty="0"/>
              <a:t>Moderator</a:t>
            </a:r>
          </a:p>
        </p:txBody>
      </p:sp>
      <p:sp>
        <p:nvSpPr>
          <p:cNvPr id="14" name="TextBox 13">
            <a:extLst>
              <a:ext uri="{FF2B5EF4-FFF2-40B4-BE49-F238E27FC236}">
                <a16:creationId xmlns:a16="http://schemas.microsoft.com/office/drawing/2014/main" id="{C2E638FD-7494-4CD6-9D29-C73375B00A04}"/>
              </a:ext>
            </a:extLst>
          </p:cNvPr>
          <p:cNvSpPr txBox="1"/>
          <p:nvPr/>
        </p:nvSpPr>
        <p:spPr>
          <a:xfrm>
            <a:off x="4882672" y="2981115"/>
            <a:ext cx="1295163" cy="830997"/>
          </a:xfrm>
          <a:prstGeom prst="rect">
            <a:avLst/>
          </a:prstGeom>
          <a:noFill/>
        </p:spPr>
        <p:txBody>
          <a:bodyPr wrap="none" rtlCol="0">
            <a:spAutoFit/>
          </a:bodyPr>
          <a:lstStyle/>
          <a:p>
            <a:r>
              <a:rPr lang="en-US" sz="1600" b="1" dirty="0"/>
              <a:t>Paul</a:t>
            </a:r>
            <a:br>
              <a:rPr lang="en-US" sz="1600" b="1" dirty="0"/>
            </a:br>
            <a:r>
              <a:rPr lang="en-US" sz="1600" b="1" dirty="0" err="1"/>
              <a:t>Morrissette</a:t>
            </a:r>
            <a:endParaRPr lang="en-US" sz="1600" dirty="0"/>
          </a:p>
          <a:p>
            <a:r>
              <a:rPr lang="en-US" sz="1600" dirty="0"/>
              <a:t>Chubb</a:t>
            </a:r>
          </a:p>
        </p:txBody>
      </p:sp>
      <p:sp>
        <p:nvSpPr>
          <p:cNvPr id="15" name="TextBox 14">
            <a:extLst>
              <a:ext uri="{FF2B5EF4-FFF2-40B4-BE49-F238E27FC236}">
                <a16:creationId xmlns:a16="http://schemas.microsoft.com/office/drawing/2014/main" id="{625A0EFD-0B1B-47C3-BAFA-AB6F6C35DB8C}"/>
              </a:ext>
            </a:extLst>
          </p:cNvPr>
          <p:cNvSpPr txBox="1"/>
          <p:nvPr/>
        </p:nvSpPr>
        <p:spPr>
          <a:xfrm>
            <a:off x="7562233" y="2981115"/>
            <a:ext cx="1133837" cy="830997"/>
          </a:xfrm>
          <a:prstGeom prst="rect">
            <a:avLst/>
          </a:prstGeom>
          <a:noFill/>
        </p:spPr>
        <p:txBody>
          <a:bodyPr wrap="none" rtlCol="0">
            <a:spAutoFit/>
          </a:bodyPr>
          <a:lstStyle/>
          <a:p>
            <a:r>
              <a:rPr lang="en-US" sz="1600" b="1" dirty="0"/>
              <a:t>Bryan Fry</a:t>
            </a:r>
          </a:p>
          <a:p>
            <a:r>
              <a:rPr lang="en-US" sz="1600" dirty="0"/>
              <a:t>Grange </a:t>
            </a:r>
            <a:br>
              <a:rPr lang="en-US" sz="1600" dirty="0"/>
            </a:br>
            <a:r>
              <a:rPr lang="en-US" sz="1600" dirty="0"/>
              <a:t>Insurance</a:t>
            </a:r>
          </a:p>
        </p:txBody>
      </p:sp>
      <p:sp>
        <p:nvSpPr>
          <p:cNvPr id="16" name="TextBox 15">
            <a:extLst>
              <a:ext uri="{FF2B5EF4-FFF2-40B4-BE49-F238E27FC236}">
                <a16:creationId xmlns:a16="http://schemas.microsoft.com/office/drawing/2014/main" id="{B8F56645-B2D9-4A0F-BA79-AB87A833728D}"/>
              </a:ext>
            </a:extLst>
          </p:cNvPr>
          <p:cNvSpPr txBox="1"/>
          <p:nvPr/>
        </p:nvSpPr>
        <p:spPr>
          <a:xfrm>
            <a:off x="10099757" y="2981115"/>
            <a:ext cx="1266693" cy="584775"/>
          </a:xfrm>
          <a:prstGeom prst="rect">
            <a:avLst/>
          </a:prstGeom>
          <a:noFill/>
        </p:spPr>
        <p:txBody>
          <a:bodyPr wrap="none" rtlCol="0">
            <a:spAutoFit/>
          </a:bodyPr>
          <a:lstStyle/>
          <a:p>
            <a:r>
              <a:rPr lang="en-US" sz="1600" b="1" dirty="0"/>
              <a:t>Doug </a:t>
            </a:r>
            <a:r>
              <a:rPr lang="en-US" sz="1600" b="1" dirty="0" err="1"/>
              <a:t>Avrin</a:t>
            </a:r>
            <a:endParaRPr lang="en-US" sz="1600" b="1" dirty="0"/>
          </a:p>
          <a:p>
            <a:r>
              <a:rPr lang="en-US" sz="1600" dirty="0"/>
              <a:t>State Auto</a:t>
            </a:r>
          </a:p>
        </p:txBody>
      </p:sp>
    </p:spTree>
    <p:extLst>
      <p:ext uri="{BB962C8B-B14F-4D97-AF65-F5344CB8AC3E}">
        <p14:creationId xmlns:p14="http://schemas.microsoft.com/office/powerpoint/2010/main" val="21008058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626</TotalTime>
  <Words>459</Words>
  <Application>Microsoft Office PowerPoint</Application>
  <PresentationFormat>Widescreen</PresentationFormat>
  <Paragraphs>120</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Franklin Gothic Demi</vt:lpstr>
      <vt:lpstr>Franklin Gothic Medium Cond</vt:lpstr>
      <vt:lpstr>Gill Sans MT</vt:lpstr>
      <vt:lpstr>Open Sans</vt:lpstr>
      <vt:lpstr>Wingdings 2</vt:lpstr>
      <vt:lpstr>Dividend</vt:lpstr>
      <vt:lpstr>WELCOME</vt:lpstr>
      <vt:lpstr>History</vt:lpstr>
      <vt:lpstr>Mission &amp; Vision</vt:lpstr>
      <vt:lpstr>Insurance Networks</vt:lpstr>
      <vt:lpstr>Insurance Networks</vt:lpstr>
      <vt:lpstr>Goals for This Meeting</vt:lpstr>
      <vt:lpstr>Attendance</vt:lpstr>
      <vt:lpstr>MONDAY AGENda</vt:lpstr>
      <vt:lpstr>MONDAY AGENda</vt:lpstr>
      <vt:lpstr>tUESDAY Agenda</vt:lpstr>
      <vt:lpstr>ALLIANCE Sponsors</vt:lpstr>
      <vt:lpstr>Winter Meeting Sponsors</vt:lpstr>
      <vt:lpstr>Perpetuation, Growth &amp; Acquisition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Michael Strakhov</dc:creator>
  <cp:lastModifiedBy>Sarah Ayars</cp:lastModifiedBy>
  <cp:revision>44</cp:revision>
  <dcterms:created xsi:type="dcterms:W3CDTF">2017-12-26T15:26:48Z</dcterms:created>
  <dcterms:modified xsi:type="dcterms:W3CDTF">2018-01-02T21:30:25Z</dcterms:modified>
</cp:coreProperties>
</file>